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80"/>
  </p:notesMasterIdLst>
  <p:sldIdLst>
    <p:sldId id="256" r:id="rId2"/>
    <p:sldId id="361" r:id="rId3"/>
    <p:sldId id="539" r:id="rId4"/>
    <p:sldId id="538" r:id="rId5"/>
    <p:sldId id="540" r:id="rId6"/>
    <p:sldId id="964" r:id="rId7"/>
    <p:sldId id="369" r:id="rId8"/>
    <p:sldId id="570" r:id="rId9"/>
    <p:sldId id="1256" r:id="rId10"/>
    <p:sldId id="378" r:id="rId11"/>
    <p:sldId id="1576" r:id="rId12"/>
    <p:sldId id="1259" r:id="rId13"/>
    <p:sldId id="1113" r:id="rId14"/>
    <p:sldId id="925" r:id="rId15"/>
    <p:sldId id="1579" r:id="rId16"/>
    <p:sldId id="1578" r:id="rId17"/>
    <p:sldId id="1580" r:id="rId18"/>
    <p:sldId id="1584" r:id="rId19"/>
    <p:sldId id="1238" r:id="rId20"/>
    <p:sldId id="1277" r:id="rId21"/>
    <p:sldId id="1591" r:id="rId22"/>
    <p:sldId id="1588" r:id="rId23"/>
    <p:sldId id="1206" r:id="rId24"/>
    <p:sldId id="924" r:id="rId25"/>
    <p:sldId id="502" r:id="rId26"/>
    <p:sldId id="1314" r:id="rId27"/>
    <p:sldId id="1315" r:id="rId28"/>
    <p:sldId id="1318" r:id="rId29"/>
    <p:sldId id="1319" r:id="rId30"/>
    <p:sldId id="1320" r:id="rId31"/>
    <p:sldId id="1322" r:id="rId32"/>
    <p:sldId id="503" r:id="rId33"/>
    <p:sldId id="1199" r:id="rId34"/>
    <p:sldId id="1084" r:id="rId35"/>
    <p:sldId id="1122" r:id="rId36"/>
    <p:sldId id="1166" r:id="rId37"/>
    <p:sldId id="929" r:id="rId38"/>
    <p:sldId id="1582" r:id="rId39"/>
    <p:sldId id="1589" r:id="rId40"/>
    <p:sldId id="1587" r:id="rId41"/>
    <p:sldId id="1583" r:id="rId42"/>
    <p:sldId id="1590" r:id="rId43"/>
    <p:sldId id="943" r:id="rId44"/>
    <p:sldId id="944" r:id="rId45"/>
    <p:sldId id="945" r:id="rId46"/>
    <p:sldId id="947" r:id="rId47"/>
    <p:sldId id="948" r:id="rId48"/>
    <p:sldId id="949" r:id="rId49"/>
    <p:sldId id="424" r:id="rId50"/>
    <p:sldId id="951" r:id="rId51"/>
    <p:sldId id="952" r:id="rId52"/>
    <p:sldId id="422" r:id="rId53"/>
    <p:sldId id="954" r:id="rId54"/>
    <p:sldId id="1350" r:id="rId55"/>
    <p:sldId id="1559" r:id="rId56"/>
    <p:sldId id="1571" r:id="rId57"/>
    <p:sldId id="1572" r:id="rId58"/>
    <p:sldId id="1565" r:id="rId59"/>
    <p:sldId id="1566" r:id="rId60"/>
    <p:sldId id="1567" r:id="rId61"/>
    <p:sldId id="1568" r:id="rId62"/>
    <p:sldId id="1569" r:id="rId63"/>
    <p:sldId id="1570" r:id="rId64"/>
    <p:sldId id="1290" r:id="rId65"/>
    <p:sldId id="1301" r:id="rId66"/>
    <p:sldId id="1237" r:id="rId67"/>
    <p:sldId id="1279" r:id="rId68"/>
    <p:sldId id="1309" r:id="rId69"/>
    <p:sldId id="1291" r:id="rId70"/>
    <p:sldId id="1292" r:id="rId71"/>
    <p:sldId id="1296" r:id="rId72"/>
    <p:sldId id="1310" r:id="rId73"/>
    <p:sldId id="1353" r:id="rId74"/>
    <p:sldId id="1574" r:id="rId75"/>
    <p:sldId id="1340" r:id="rId76"/>
    <p:sldId id="1351" r:id="rId77"/>
    <p:sldId id="1354" r:id="rId78"/>
    <p:sldId id="1355" r:id="rId79"/>
  </p:sldIdLst>
  <p:sldSz cx="9144000" cy="6858000" type="screen4x3"/>
  <p:notesSz cx="6858000" cy="9144000"/>
  <p:embeddedFontLst>
    <p:embeddedFont>
      <p:font typeface="Calibri" panose="020F0502020204030204" pitchFamily="3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92"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HEIDINGER" initials="" lastIdx="5" clrIdx="0"/>
  <p:cmAuthor id="1" name="WILLIAM STRAKA" initials="" lastIdx="5" clrIdx="1"/>
  <p:cmAuthor id="2" name="Istvan Laszlo"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617A98"/>
    <a:srgbClr val="385D8A"/>
    <a:srgbClr val="FFFFFF"/>
    <a:srgbClr val="937DEF"/>
    <a:srgbClr val="0000FF"/>
    <a:srgbClr val="FFC000"/>
    <a:srgbClr val="002060"/>
    <a:srgbClr val="F2F2F2"/>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C103E9-34DA-44BB-98E6-2290BE24BCFF}">
  <a:tblStyle styleId="{F9C103E9-34DA-44BB-98E6-2290BE24BCFF}"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EF39A4-3B55-471D-9E2F-5EDBCC4E9E3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D581AED4-AC8C-4BF9-BF54-93E1DEDC6E0E}"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70F47C-D8E7-4EC8-BBA5-23F8C8E1780F}" styleName="Table_3">
    <a:wholeTbl>
      <a:tcTxStyle>
        <a:font>
          <a:latin typeface="Arial"/>
          <a:ea typeface="Arial"/>
          <a:cs typeface="Arial"/>
        </a:font>
        <a:schemeClr val="tx1"/>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540B48-E21A-49F2-B2EA-D80C7953BA77}"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DA869AD-AC64-4E45-B35F-26F21F98B5B5}"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3" autoAdjust="0"/>
    <p:restoredTop sz="88426" autoAdjust="0"/>
  </p:normalViewPr>
  <p:slideViewPr>
    <p:cSldViewPr snapToGrid="0">
      <p:cViewPr varScale="1">
        <p:scale>
          <a:sx n="99" d="100"/>
          <a:sy n="99" d="100"/>
        </p:scale>
        <p:origin x="1236" y="72"/>
      </p:cViewPr>
      <p:guideLst>
        <p:guide orient="horz" pos="792"/>
        <p:guide pos="2880"/>
      </p:guideLst>
    </p:cSldViewPr>
  </p:slideViewPr>
  <p:notesTextViewPr>
    <p:cViewPr>
      <p:scale>
        <a:sx n="3" d="2"/>
        <a:sy n="3" d="2"/>
      </p:scale>
      <p:origin x="0" y="0"/>
    </p:cViewPr>
  </p:notesTextViewPr>
  <p:sorterViewPr>
    <p:cViewPr>
      <p:scale>
        <a:sx n="100" d="100"/>
        <a:sy n="100" d="100"/>
      </p:scale>
      <p:origin x="0" y="-25668"/>
    </p:cViewPr>
  </p:sorterViewPr>
  <p:notesViewPr>
    <p:cSldViewPr snapToGrid="0">
      <p:cViewPr varScale="1">
        <p:scale>
          <a:sx n="82" d="100"/>
          <a:sy n="82" d="100"/>
        </p:scale>
        <p:origin x="315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383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86" name="Shape 38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a:t>
            </a:fld>
            <a:endParaRPr/>
          </a:p>
        </p:txBody>
      </p:sp>
    </p:spTree>
    <p:extLst>
      <p:ext uri="{BB962C8B-B14F-4D97-AF65-F5344CB8AC3E}">
        <p14:creationId xmlns:p14="http://schemas.microsoft.com/office/powerpoint/2010/main" val="347026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177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2383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9737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13</a:t>
            </a:fld>
            <a:endParaRPr lang="en-US"/>
          </a:p>
        </p:txBody>
      </p:sp>
    </p:spTree>
    <p:extLst>
      <p:ext uri="{BB962C8B-B14F-4D97-AF65-F5344CB8AC3E}">
        <p14:creationId xmlns:p14="http://schemas.microsoft.com/office/powerpoint/2010/main" val="26151769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47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0684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833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1557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24</a:t>
            </a:fld>
            <a:endParaRPr lang="en-US"/>
          </a:p>
        </p:txBody>
      </p:sp>
    </p:spTree>
    <p:extLst>
      <p:ext uri="{BB962C8B-B14F-4D97-AF65-F5344CB8AC3E}">
        <p14:creationId xmlns:p14="http://schemas.microsoft.com/office/powerpoint/2010/main" val="2042402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2531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04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738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3934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732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021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7008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8119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5557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795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1445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21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753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36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3034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19902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47666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41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93011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3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0053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47</a:t>
            </a:fld>
            <a:endParaRPr lang="en-US" dirty="0">
              <a:solidFill>
                <a:prstClr val="black"/>
              </a:solidFill>
              <a:latin typeface="Calibri"/>
            </a:endParaRPr>
          </a:p>
        </p:txBody>
      </p:sp>
    </p:spTree>
    <p:extLst>
      <p:ext uri="{BB962C8B-B14F-4D97-AF65-F5344CB8AC3E}">
        <p14:creationId xmlns:p14="http://schemas.microsoft.com/office/powerpoint/2010/main" val="2160113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48</a:t>
            </a:fld>
            <a:endParaRPr lang="en-US" dirty="0">
              <a:solidFill>
                <a:prstClr val="black"/>
              </a:solidFill>
              <a:latin typeface="Calibri"/>
            </a:endParaRPr>
          </a:p>
        </p:txBody>
      </p:sp>
    </p:spTree>
    <p:extLst>
      <p:ext uri="{BB962C8B-B14F-4D97-AF65-F5344CB8AC3E}">
        <p14:creationId xmlns:p14="http://schemas.microsoft.com/office/powerpoint/2010/main" val="38502988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1667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958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83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770" name="Shape 7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987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62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3772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770" name="Shape 7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9970437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827526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70267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70017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72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34279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54150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201039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8912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en-US" b="0"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365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7866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527048" y="91440"/>
            <a:ext cx="6007608"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bg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24" name="Shape 24"/>
          <p:cNvSpPr txBox="1">
            <a:spLocks noGrp="1"/>
          </p:cNvSpPr>
          <p:nvPr>
            <p:ph type="body" idx="1"/>
          </p:nvPr>
        </p:nvSpPr>
        <p:spPr>
          <a:xfrm>
            <a:off x="457200" y="1280160"/>
            <a:ext cx="8229600" cy="49377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 name="Shape 2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all" baseline="0">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lang="en-US" dirty="0"/>
          </a:p>
        </p:txBody>
      </p:sp>
      <p:sp>
        <p:nvSpPr>
          <p:cNvPr id="30" name="Shape 3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dirty="0"/>
          </a:p>
        </p:txBody>
      </p:sp>
      <p:sp>
        <p:nvSpPr>
          <p:cNvPr id="31" name="Shape 3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563624" y="91440"/>
            <a:ext cx="5989320"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75" name="Shape 75"/>
          <p:cNvSpPr txBox="1">
            <a:spLocks noGrp="1"/>
          </p:cNvSpPr>
          <p:nvPr>
            <p:ph type="body" idx="1"/>
          </p:nvPr>
        </p:nvSpPr>
        <p:spPr>
          <a:xfrm rot="5400000">
            <a:off x="2309019" y="-386556"/>
            <a:ext cx="4525961"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215774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0">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527048" y="91440"/>
            <a:ext cx="6016752"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12" name="Shape 12"/>
          <p:cNvSpPr txBox="1">
            <a:spLocks noGrp="1"/>
          </p:cNvSpPr>
          <p:nvPr>
            <p:ph type="body" idx="1"/>
          </p:nvPr>
        </p:nvSpPr>
        <p:spPr>
          <a:xfrm>
            <a:off x="457200" y="1280159"/>
            <a:ext cx="8229600" cy="49377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6" r:id="rId5"/>
    <p:sldLayoutId id="2147483657" r:id="rId6"/>
    <p:sldLayoutId id="2147483658" r:id="rId7"/>
    <p:sldLayoutId id="2147483703"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50775" y="25"/>
            <a:ext cx="9194774" cy="6857975"/>
          </a:xfrm>
          <a:prstGeom prst="rect">
            <a:avLst/>
          </a:prstGeom>
          <a:noFill/>
          <a:ln>
            <a:noFill/>
          </a:ln>
        </p:spPr>
      </p:pic>
      <p:sp>
        <p:nvSpPr>
          <p:cNvPr id="392" name="Shape 392"/>
          <p:cNvSpPr txBox="1">
            <a:spLocks noGrp="1"/>
          </p:cNvSpPr>
          <p:nvPr>
            <p:ph type="ctrTitle"/>
          </p:nvPr>
        </p:nvSpPr>
        <p:spPr>
          <a:xfrm>
            <a:off x="5885713" y="1707918"/>
            <a:ext cx="2706624" cy="2244322"/>
          </a:xfrm>
          <a:prstGeom prst="rect">
            <a:avLst/>
          </a:prstGeom>
          <a:noFill/>
          <a:ln>
            <a:noFill/>
          </a:ln>
        </p:spPr>
        <p:txBody>
          <a:bodyPr spcFirstLastPara="1" wrap="square" lIns="91425" tIns="45700" rIns="91425" bIns="45700" anchor="ctr" anchorCtr="0">
            <a:noAutofit/>
          </a:bodyPr>
          <a:lstStyle/>
          <a:p>
            <a:pPr lvl="0">
              <a:buSzPts val="900"/>
            </a:pPr>
            <a:r>
              <a:rPr lang="en-US" sz="2400" b="0" i="0" u="none" strike="noStrike" cap="none" dirty="0">
                <a:solidFill>
                  <a:schemeClr val="lt1"/>
                </a:solidFill>
                <a:latin typeface="Calibri"/>
                <a:ea typeface="Calibri"/>
                <a:cs typeface="Calibri"/>
                <a:sym typeface="Calibri"/>
              </a:rPr>
              <a:t>GOES-18 ABI L2+ SW Radiation Budget (SRB)</a:t>
            </a:r>
            <a:br>
              <a:rPr lang="en-US" sz="2400" b="0" i="0" u="none" strike="noStrike" cap="none" dirty="0">
                <a:solidFill>
                  <a:schemeClr val="lt1"/>
                </a:solidFill>
                <a:latin typeface="Calibri"/>
                <a:ea typeface="Calibri"/>
                <a:cs typeface="Calibri"/>
                <a:sym typeface="Calibri"/>
              </a:rPr>
            </a:br>
            <a:r>
              <a:rPr lang="en-US" sz="2400" dirty="0"/>
              <a:t>Provisional</a:t>
            </a:r>
            <a:r>
              <a:rPr lang="en-US" sz="2400" b="0" i="0" u="none" strike="noStrike" cap="none" dirty="0">
                <a:solidFill>
                  <a:schemeClr val="lt1"/>
                </a:solidFill>
                <a:latin typeface="Calibri"/>
                <a:ea typeface="Calibri"/>
                <a:cs typeface="Calibri"/>
                <a:sym typeface="Calibri"/>
              </a:rPr>
              <a:t> </a:t>
            </a:r>
            <a:r>
              <a:rPr lang="en-US" sz="2400" b="0" dirty="0"/>
              <a:t>PS-PVR</a:t>
            </a:r>
            <a:endParaRPr sz="2400" dirty="0"/>
          </a:p>
        </p:txBody>
      </p:sp>
      <p:sp>
        <p:nvSpPr>
          <p:cNvPr id="393" name="Shape 393"/>
          <p:cNvSpPr txBox="1">
            <a:spLocks noGrp="1"/>
          </p:cNvSpPr>
          <p:nvPr>
            <p:ph type="subTitle" idx="1"/>
          </p:nvPr>
        </p:nvSpPr>
        <p:spPr>
          <a:xfrm>
            <a:off x="5820400" y="4074159"/>
            <a:ext cx="2866500" cy="25907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800"/>
              <a:buFont typeface="Arial"/>
              <a:buNone/>
            </a:pPr>
            <a:r>
              <a:rPr lang="en-US" sz="2000" dirty="0">
                <a:solidFill>
                  <a:srgbClr val="FFFF00"/>
                </a:solidFill>
              </a:rPr>
              <a:t>November 9</a:t>
            </a:r>
            <a:r>
              <a:rPr lang="en-US" sz="2000" b="0" i="0" u="none" strike="noStrike" cap="none" dirty="0">
                <a:solidFill>
                  <a:srgbClr val="FFFF00"/>
                </a:solidFill>
                <a:sym typeface="Calibri"/>
              </a:rPr>
              <a:t>, 2022</a:t>
            </a:r>
            <a:endParaRPr sz="2000" dirty="0">
              <a:solidFill>
                <a:srgbClr val="FFFF00"/>
              </a:solidFill>
            </a:endParaRPr>
          </a:p>
          <a:p>
            <a:pPr marL="0" marR="0" lvl="0" indent="0" algn="ctr" rtl="0">
              <a:lnSpc>
                <a:spcPct val="100000"/>
              </a:lnSpc>
              <a:spcBef>
                <a:spcPts val="600"/>
              </a:spcBef>
              <a:spcAft>
                <a:spcPts val="0"/>
              </a:spcAft>
              <a:buClr>
                <a:srgbClr val="888888"/>
              </a:buClr>
              <a:buSzPts val="800"/>
              <a:buFont typeface="Arial"/>
              <a:buNone/>
            </a:pPr>
            <a:r>
              <a:rPr lang="en-US" sz="2000" dirty="0">
                <a:solidFill>
                  <a:srgbClr val="FFFF00"/>
                </a:solidFill>
              </a:rPr>
              <a:t>GOES-R AWG</a:t>
            </a:r>
            <a:r>
              <a:rPr lang="en-US" sz="2000" dirty="0"/>
              <a:t> </a:t>
            </a:r>
            <a:endParaRPr sz="1800" dirty="0">
              <a:solidFill>
                <a:srgbClr val="FFFFFF"/>
              </a:solidFill>
            </a:endParaRPr>
          </a:p>
          <a:p>
            <a:pPr marL="0" marR="0" lvl="0" indent="0" algn="ctr" rtl="0">
              <a:lnSpc>
                <a:spcPct val="100000"/>
              </a:lnSpc>
              <a:spcBef>
                <a:spcPts val="0"/>
              </a:spcBef>
              <a:spcAft>
                <a:spcPts val="0"/>
              </a:spcAft>
              <a:buClr>
                <a:srgbClr val="888888"/>
              </a:buClr>
              <a:buSzPts val="600"/>
              <a:buFont typeface="Arial"/>
              <a:buNone/>
            </a:pPr>
            <a:r>
              <a:rPr lang="en-US" sz="1800" dirty="0">
                <a:solidFill>
                  <a:srgbClr val="FFFFFF"/>
                </a:solidFill>
              </a:rPr>
              <a:t>Istvan Laszlo</a:t>
            </a:r>
            <a:r>
              <a:rPr lang="en-US" sz="1800" baseline="30000" dirty="0">
                <a:solidFill>
                  <a:srgbClr val="FFFFFF"/>
                </a:solidFill>
              </a:rPr>
              <a:t>1</a:t>
            </a:r>
            <a:r>
              <a:rPr lang="en-US" sz="1800" dirty="0">
                <a:solidFill>
                  <a:srgbClr val="FFFFFF"/>
                </a:solidFill>
              </a:rPr>
              <a:t>,</a:t>
            </a:r>
            <a:r>
              <a:rPr lang="en-US" sz="1800" b="0" i="0" u="none" strike="noStrike" cap="none" dirty="0">
                <a:solidFill>
                  <a:srgbClr val="FFFFFF"/>
                </a:solidFill>
                <a:latin typeface="Calibri"/>
                <a:ea typeface="Calibri"/>
                <a:cs typeface="Calibri"/>
                <a:sym typeface="Calibri"/>
              </a:rPr>
              <a:t> </a:t>
            </a:r>
            <a:r>
              <a:rPr lang="en-US" sz="1800" dirty="0">
                <a:solidFill>
                  <a:srgbClr val="FFFFFF"/>
                </a:solidFill>
              </a:rPr>
              <a:t>Hye-Yun Kim</a:t>
            </a:r>
            <a:r>
              <a:rPr lang="en-US" sz="1800" baseline="30000" dirty="0">
                <a:solidFill>
                  <a:srgbClr val="FFFFFF"/>
                </a:solidFill>
              </a:rPr>
              <a:t>2</a:t>
            </a:r>
            <a:r>
              <a:rPr lang="en-US" sz="1800" dirty="0">
                <a:solidFill>
                  <a:srgbClr val="FFFFFF"/>
                </a:solidFill>
              </a:rPr>
              <a:t>, </a:t>
            </a:r>
            <a:r>
              <a:rPr lang="en-US" sz="1800" dirty="0" err="1">
                <a:solidFill>
                  <a:srgbClr val="FFFFFF"/>
                </a:solidFill>
              </a:rPr>
              <a:t>Hongqing</a:t>
            </a:r>
            <a:r>
              <a:rPr lang="en-US" sz="1800" dirty="0">
                <a:solidFill>
                  <a:srgbClr val="FFFFFF"/>
                </a:solidFill>
              </a:rPr>
              <a:t> Liu</a:t>
            </a:r>
            <a:r>
              <a:rPr lang="en-US" sz="1800" baseline="30000" dirty="0">
                <a:solidFill>
                  <a:srgbClr val="FFFFFF"/>
                </a:solidFill>
              </a:rPr>
              <a:t>2</a:t>
            </a:r>
            <a:r>
              <a:rPr lang="en-US" sz="1800" dirty="0">
                <a:solidFill>
                  <a:srgbClr val="FFFFFF"/>
                </a:solidFill>
              </a:rPr>
              <a:t>, Rachel Pinker</a:t>
            </a:r>
            <a:r>
              <a:rPr lang="en-US" sz="1800" baseline="30000" dirty="0">
                <a:solidFill>
                  <a:srgbClr val="FFFFFF"/>
                </a:solidFill>
              </a:rPr>
              <a:t>3</a:t>
            </a:r>
            <a:r>
              <a:rPr lang="en-US" sz="1800" dirty="0">
                <a:solidFill>
                  <a:srgbClr val="FFFFFF"/>
                </a:solidFill>
              </a:rPr>
              <a:t>, Kathy Lantz</a:t>
            </a:r>
            <a:r>
              <a:rPr lang="en-US" sz="1800" baseline="30000" dirty="0">
                <a:solidFill>
                  <a:srgbClr val="FFFFFF"/>
                </a:solidFill>
              </a:rPr>
              <a:t>4 </a:t>
            </a:r>
            <a:r>
              <a:rPr lang="en-US" sz="1800" dirty="0">
                <a:solidFill>
                  <a:srgbClr val="FFFFFF"/>
                </a:solidFill>
              </a:rPr>
              <a:t>and the </a:t>
            </a:r>
            <a:r>
              <a:rPr lang="en-US" sz="2000" dirty="0">
                <a:solidFill>
                  <a:srgbClr val="FFFF00"/>
                </a:solidFill>
              </a:rPr>
              <a:t>PRO Team</a:t>
            </a:r>
            <a:endParaRPr sz="2000" dirty="0">
              <a:solidFill>
                <a:srgbClr val="FFFF00"/>
              </a:solidFill>
            </a:endParaRPr>
          </a:p>
          <a:p>
            <a:pPr marL="0" marR="0" lvl="0" indent="0" algn="ctr" rtl="0">
              <a:lnSpc>
                <a:spcPct val="100000"/>
              </a:lnSpc>
              <a:spcBef>
                <a:spcPts val="1200"/>
              </a:spcBef>
              <a:spcAft>
                <a:spcPts val="0"/>
              </a:spcAft>
              <a:buClr>
                <a:srgbClr val="888888"/>
              </a:buClr>
              <a:buSzPts val="800"/>
              <a:buFont typeface="Arial"/>
              <a:buNone/>
            </a:pPr>
            <a:r>
              <a:rPr lang="en-US" sz="1400" b="0" i="0" u="none" strike="noStrike" cap="none" baseline="30000" dirty="0">
                <a:solidFill>
                  <a:srgbClr val="FFFFFF"/>
                </a:solidFill>
                <a:sym typeface="Calibri"/>
              </a:rPr>
              <a:t>1</a:t>
            </a:r>
            <a:r>
              <a:rPr lang="en-US" sz="1400" b="0" i="0" u="none" strike="noStrike" cap="none" dirty="0">
                <a:solidFill>
                  <a:srgbClr val="FFFFFF"/>
                </a:solidFill>
                <a:sym typeface="Calibri"/>
              </a:rPr>
              <a:t>NOAA/NESDIS/STAR, </a:t>
            </a:r>
            <a:r>
              <a:rPr lang="en-US" sz="1400" baseline="30000" dirty="0">
                <a:solidFill>
                  <a:srgbClr val="FFFFFF"/>
                </a:solidFill>
              </a:rPr>
              <a:t>2</a:t>
            </a:r>
            <a:r>
              <a:rPr lang="en-US" sz="1400" dirty="0">
                <a:solidFill>
                  <a:srgbClr val="FFFFFF"/>
                </a:solidFill>
              </a:rPr>
              <a:t>IMSG, </a:t>
            </a:r>
            <a:r>
              <a:rPr lang="en-US" sz="1400" baseline="30000" dirty="0">
                <a:solidFill>
                  <a:srgbClr val="FFFFFF"/>
                </a:solidFill>
              </a:rPr>
              <a:t>3</a:t>
            </a:r>
            <a:r>
              <a:rPr lang="en-US" sz="1400" dirty="0">
                <a:solidFill>
                  <a:srgbClr val="FFFFFF"/>
                </a:solidFill>
              </a:rPr>
              <a:t>University of Maryland, </a:t>
            </a:r>
            <a:r>
              <a:rPr lang="en-US" sz="1400" baseline="30000" dirty="0">
                <a:solidFill>
                  <a:srgbClr val="FFFFFF"/>
                </a:solidFill>
              </a:rPr>
              <a:t>4</a:t>
            </a:r>
            <a:r>
              <a:rPr lang="en-US" sz="1400" dirty="0">
                <a:solidFill>
                  <a:srgbClr val="FFFFFF"/>
                </a:solidFill>
              </a:rPr>
              <a:t>NOAA/OAR/ESRL</a:t>
            </a:r>
            <a:endParaRPr sz="14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6344" indent="-466344"/>
            <a:r>
              <a:rPr lang="en-US" dirty="0"/>
              <a:t>Product Quality Evaluation</a:t>
            </a:r>
          </a:p>
        </p:txBody>
      </p:sp>
      <p:sp>
        <p:nvSpPr>
          <p:cNvPr id="3" name="Text Placeholder 2"/>
          <p:cNvSpPr>
            <a:spLocks noGrp="1"/>
          </p:cNvSpPr>
          <p:nvPr>
            <p:ph type="body" idx="1"/>
          </p:nvPr>
        </p:nvSpPr>
        <p:spPr/>
        <p:txBody>
          <a:bodyPr wrap="square"/>
          <a:lstStyle/>
          <a:p>
            <a:pPr marL="0" indent="0">
              <a:spcBef>
                <a:spcPts val="480"/>
              </a:spcBef>
            </a:pPr>
            <a:r>
              <a:rPr lang="en-US" dirty="0"/>
              <a:t>GOES-18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10</a:t>
            </a:fld>
            <a:endParaRPr lang="en-US" altLang="en-US" dirty="0">
              <a:solidFill>
                <a:prstClr val="white"/>
              </a:solidFill>
            </a:endParaRPr>
          </a:p>
        </p:txBody>
      </p:sp>
    </p:spTree>
    <p:extLst>
      <p:ext uri="{BB962C8B-B14F-4D97-AF65-F5344CB8AC3E}">
        <p14:creationId xmlns:p14="http://schemas.microsoft.com/office/powerpoint/2010/main" val="1568808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Provisional PLPTs </a:t>
            </a:r>
          </a:p>
        </p:txBody>
      </p:sp>
      <p:sp>
        <p:nvSpPr>
          <p:cNvPr id="634" name="Shape 634"/>
          <p:cNvSpPr txBox="1"/>
          <p:nvPr/>
        </p:nvSpPr>
        <p:spPr>
          <a:xfrm>
            <a:off x="464093" y="5186318"/>
            <a:ext cx="8222707" cy="1102870"/>
          </a:xfrm>
          <a:prstGeom prst="rect">
            <a:avLst/>
          </a:prstGeom>
          <a:noFill/>
          <a:ln>
            <a:noFill/>
          </a:ln>
        </p:spPr>
        <p:txBody>
          <a:bodyPr lIns="91425" tIns="45700" rIns="91425" bIns="45700" anchor="t" anchorCtr="0">
            <a:noAutofit/>
          </a:bodyPr>
          <a:lstStyle/>
          <a:p>
            <a:pPr lvl="0">
              <a:spcAft>
                <a:spcPts val="600"/>
              </a:spcAft>
              <a:buClr>
                <a:srgbClr val="FFFFFF"/>
              </a:buClr>
              <a:buSzPct val="100000"/>
            </a:pPr>
            <a:r>
              <a:rPr lang="en-US" dirty="0">
                <a:solidFill>
                  <a:srgbClr val="1F497D">
                    <a:lumMod val="60000"/>
                    <a:lumOff val="40000"/>
                  </a:srgbClr>
                </a:solidFill>
                <a:latin typeface="Calibri"/>
                <a:ea typeface="Calibri"/>
                <a:cs typeface="Calibri"/>
                <a:sym typeface="Calibri"/>
              </a:rPr>
              <a:t>B</a:t>
            </a:r>
            <a:r>
              <a:rPr lang="en-US" dirty="0">
                <a:solidFill>
                  <a:srgbClr val="FFFFFF"/>
                </a:solidFill>
                <a:latin typeface="Calibri"/>
                <a:ea typeface="Calibri"/>
                <a:cs typeface="Calibri"/>
                <a:sym typeface="Calibri"/>
              </a:rPr>
              <a:t>, </a:t>
            </a:r>
            <a:r>
              <a:rPr lang="en-US" dirty="0">
                <a:solidFill>
                  <a:srgbClr val="937DEF"/>
                </a:solidFill>
                <a:latin typeface="Calibri"/>
                <a:ea typeface="Calibri"/>
                <a:cs typeface="Calibri"/>
                <a:sym typeface="Calibri"/>
              </a:rPr>
              <a:t>P</a:t>
            </a:r>
            <a:r>
              <a:rPr lang="en-US" dirty="0">
                <a:solidFill>
                  <a:srgbClr val="FFFFFF"/>
                </a:solidFill>
                <a:latin typeface="Calibri"/>
                <a:ea typeface="Calibri"/>
                <a:cs typeface="Calibri"/>
                <a:sym typeface="Calibri"/>
              </a:rPr>
              <a:t>, </a:t>
            </a:r>
            <a:r>
              <a:rPr lang="en-US" dirty="0">
                <a:solidFill>
                  <a:srgbClr val="00B050"/>
                </a:solidFill>
                <a:latin typeface="Calibri"/>
                <a:ea typeface="Calibri"/>
                <a:cs typeface="Calibri"/>
                <a:sym typeface="Calibri"/>
              </a:rPr>
              <a:t>F</a:t>
            </a:r>
            <a:r>
              <a:rPr lang="en-US" dirty="0">
                <a:solidFill>
                  <a:srgbClr val="FFFFFF"/>
                </a:solidFill>
                <a:latin typeface="Calibri"/>
                <a:ea typeface="Calibri"/>
                <a:cs typeface="Calibri"/>
                <a:sym typeface="Calibri"/>
              </a:rPr>
              <a:t> indicate test is required for Beta, Provisional, Full maturity.</a:t>
            </a:r>
          </a:p>
          <a:p>
            <a:pPr>
              <a:lnSpc>
                <a:spcPct val="90000"/>
              </a:lnSpc>
              <a:buClr>
                <a:schemeClr val="bg1"/>
              </a:buClr>
              <a:buSzPct val="25000"/>
            </a:pPr>
            <a:r>
              <a:rPr lang="en-US" sz="1600" dirty="0">
                <a:solidFill>
                  <a:schemeClr val="lt1"/>
                </a:solidFill>
                <a:latin typeface="Calibri"/>
                <a:ea typeface="Calibri"/>
                <a:cs typeface="Calibri"/>
                <a:sym typeface="Calibri"/>
              </a:rPr>
              <a:t>* </a:t>
            </a:r>
            <a:r>
              <a:rPr lang="en-US" i="1" dirty="0">
                <a:solidFill>
                  <a:schemeClr val="lt1"/>
                </a:solidFill>
                <a:latin typeface="Calibri"/>
                <a:ea typeface="Calibri"/>
                <a:cs typeface="Calibri"/>
                <a:sym typeface="Calibri"/>
              </a:rPr>
              <a:t>Evaluation of MESO product was attempted but ultimately not possible to perform during GOES-17/18 Provisional testing due to an incorrect mapping issue.</a:t>
            </a:r>
          </a:p>
          <a:p>
            <a:pPr>
              <a:lnSpc>
                <a:spcPct val="90000"/>
              </a:lnSpc>
              <a:buClr>
                <a:schemeClr val="bg1"/>
              </a:buClr>
              <a:buSzPct val="25000"/>
            </a:pPr>
            <a:r>
              <a:rPr lang="en-US" i="1" dirty="0">
                <a:solidFill>
                  <a:schemeClr val="lt1"/>
                </a:solidFill>
                <a:latin typeface="Calibri"/>
                <a:ea typeface="Calibri"/>
                <a:cs typeface="Calibri"/>
                <a:sym typeface="Calibri"/>
              </a:rPr>
              <a:t>^ Once the Enterprise version of the algorithm becomes operational, the PAR product will potentially be added, and the MESO and CONUS products will likely be decommissioned.</a:t>
            </a:r>
          </a:p>
          <a:p>
            <a:pPr>
              <a:spcBef>
                <a:spcPts val="600"/>
              </a:spcBef>
              <a:buClr>
                <a:schemeClr val="bg1"/>
              </a:buClr>
              <a:buSzPct val="25000"/>
            </a:pPr>
            <a:r>
              <a:rPr lang="en-US" sz="900" dirty="0">
                <a:solidFill>
                  <a:schemeClr val="lt1"/>
                </a:solidFill>
                <a:latin typeface="Calibri"/>
                <a:ea typeface="Calibri"/>
                <a:cs typeface="Calibri"/>
                <a:sym typeface="Calibri"/>
              </a:rPr>
              <a:t>Reference: Geostationary Operational Environmental Satellite (GOES) – R Series ABI L2+ Surface Downward Shortwave Radiation and Top-of-Atmosphere Reflected Shortwave Radiation (DSR-RSR)  Beta, Provisional and Full Validation Readiness, Implementation and Management Plan (RIMP)  (v2.0; 410-R-RIMP-0327, Oct 6,2021).</a:t>
            </a:r>
          </a:p>
          <a:p>
            <a:pPr>
              <a:buSzPct val="25000"/>
            </a:pPr>
            <a:endParaRPr lang="en-US" sz="1800" dirty="0">
              <a:solidFill>
                <a:schemeClr val="lt1"/>
              </a:solidFill>
              <a:latin typeface="Calibri"/>
              <a:ea typeface="Calibri"/>
              <a:cs typeface="Calibri"/>
              <a:sym typeface="Calibri"/>
            </a:endParaRPr>
          </a:p>
        </p:txBody>
      </p:sp>
      <p:sp>
        <p:nvSpPr>
          <p:cNvPr id="635" name="Shape 63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11</a:t>
            </a:fld>
            <a:endParaRPr lang="en-US" sz="1200" dirty="0">
              <a:solidFill>
                <a:schemeClr val="lt1"/>
              </a:solidFill>
              <a:latin typeface="Calibri"/>
              <a:ea typeface="Calibri"/>
              <a:cs typeface="Calibri"/>
              <a:sym typeface="Calibri"/>
            </a:endParaRPr>
          </a:p>
        </p:txBody>
      </p:sp>
      <p:graphicFrame>
        <p:nvGraphicFramePr>
          <p:cNvPr id="2" name="Table 1">
            <a:extLst>
              <a:ext uri="{FF2B5EF4-FFF2-40B4-BE49-F238E27FC236}">
                <a16:creationId xmlns:a16="http://schemas.microsoft.com/office/drawing/2014/main" id="{DBCE9B8C-F635-4105-A8BC-740123031E5D}"/>
              </a:ext>
            </a:extLst>
          </p:cNvPr>
          <p:cNvGraphicFramePr>
            <a:graphicFrameLocks noGrp="1"/>
          </p:cNvGraphicFramePr>
          <p:nvPr>
            <p:extLst>
              <p:ext uri="{D42A27DB-BD31-4B8C-83A1-F6EECF244321}">
                <p14:modId xmlns:p14="http://schemas.microsoft.com/office/powerpoint/2010/main" val="2444672527"/>
              </p:ext>
            </p:extLst>
          </p:nvPr>
        </p:nvGraphicFramePr>
        <p:xfrm>
          <a:off x="464093" y="989815"/>
          <a:ext cx="8222708" cy="4171764"/>
        </p:xfrm>
        <a:graphic>
          <a:graphicData uri="http://schemas.openxmlformats.org/drawingml/2006/table">
            <a:tbl>
              <a:tblPr firstRow="1" firstCol="1" bandRow="1">
                <a:tableStyleId>{F9C103E9-34DA-44BB-98E6-2290BE24BCFF}</a:tableStyleId>
              </a:tblPr>
              <a:tblGrid>
                <a:gridCol w="1620201">
                  <a:extLst>
                    <a:ext uri="{9D8B030D-6E8A-4147-A177-3AD203B41FA5}">
                      <a16:colId xmlns:a16="http://schemas.microsoft.com/office/drawing/2014/main" val="674349705"/>
                    </a:ext>
                  </a:extLst>
                </a:gridCol>
                <a:gridCol w="4231665">
                  <a:extLst>
                    <a:ext uri="{9D8B030D-6E8A-4147-A177-3AD203B41FA5}">
                      <a16:colId xmlns:a16="http://schemas.microsoft.com/office/drawing/2014/main" val="2887182738"/>
                    </a:ext>
                  </a:extLst>
                </a:gridCol>
                <a:gridCol w="791244">
                  <a:extLst>
                    <a:ext uri="{9D8B030D-6E8A-4147-A177-3AD203B41FA5}">
                      <a16:colId xmlns:a16="http://schemas.microsoft.com/office/drawing/2014/main" val="2012701688"/>
                    </a:ext>
                  </a:extLst>
                </a:gridCol>
                <a:gridCol w="789359">
                  <a:extLst>
                    <a:ext uri="{9D8B030D-6E8A-4147-A177-3AD203B41FA5}">
                      <a16:colId xmlns:a16="http://schemas.microsoft.com/office/drawing/2014/main" val="3775679485"/>
                    </a:ext>
                  </a:extLst>
                </a:gridCol>
                <a:gridCol w="790239">
                  <a:extLst>
                    <a:ext uri="{9D8B030D-6E8A-4147-A177-3AD203B41FA5}">
                      <a16:colId xmlns:a16="http://schemas.microsoft.com/office/drawing/2014/main" val="475604656"/>
                    </a:ext>
                  </a:extLst>
                </a:gridCol>
              </a:tblGrid>
              <a:tr h="174816">
                <a:tc>
                  <a:txBody>
                    <a:bodyPr/>
                    <a:lstStyle/>
                    <a:p>
                      <a:pPr marL="0" marR="0" algn="ctr">
                        <a:lnSpc>
                          <a:spcPct val="107000"/>
                        </a:lnSpc>
                        <a:spcBef>
                          <a:spcPts val="0"/>
                        </a:spcBef>
                        <a:spcAft>
                          <a:spcPts val="0"/>
                        </a:spcAft>
                      </a:pPr>
                      <a:r>
                        <a:rPr lang="en-US" sz="1200" b="1" dirty="0">
                          <a:solidFill>
                            <a:schemeClr val="bg1"/>
                          </a:solidFill>
                          <a:effectLst/>
                        </a:rPr>
                        <a:t>Test ID</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algn="ctr">
                        <a:lnSpc>
                          <a:spcPct val="107000"/>
                        </a:lnSpc>
                        <a:spcBef>
                          <a:spcPts val="0"/>
                        </a:spcBef>
                        <a:spcAft>
                          <a:spcPts val="0"/>
                        </a:spcAft>
                      </a:pPr>
                      <a:r>
                        <a:rPr lang="en-US" sz="1200" b="1" dirty="0">
                          <a:solidFill>
                            <a:schemeClr val="bg1"/>
                          </a:solidFill>
                          <a:effectLst/>
                        </a:rPr>
                        <a:t>Short description</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algn="ctr">
                        <a:lnSpc>
                          <a:spcPct val="107000"/>
                        </a:lnSpc>
                        <a:spcBef>
                          <a:spcPts val="0"/>
                        </a:spcBef>
                        <a:spcAft>
                          <a:spcPts val="0"/>
                        </a:spcAft>
                      </a:pPr>
                      <a:r>
                        <a:rPr lang="en-US" sz="1200" b="1" dirty="0">
                          <a:solidFill>
                            <a:schemeClr val="bg1"/>
                          </a:solidFill>
                          <a:effectLst/>
                        </a:rPr>
                        <a:t>16</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algn="ctr">
                        <a:lnSpc>
                          <a:spcPct val="107000"/>
                        </a:lnSpc>
                        <a:spcBef>
                          <a:spcPts val="0"/>
                        </a:spcBef>
                        <a:spcAft>
                          <a:spcPts val="0"/>
                        </a:spcAft>
                      </a:pPr>
                      <a:r>
                        <a:rPr lang="en-US" sz="1200" b="1" dirty="0">
                          <a:solidFill>
                            <a:schemeClr val="bg1"/>
                          </a:solidFill>
                          <a:effectLst/>
                        </a:rPr>
                        <a:t>17</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marL="0" marR="0" algn="ctr">
                        <a:lnSpc>
                          <a:spcPct val="107000"/>
                        </a:lnSpc>
                        <a:spcBef>
                          <a:spcPts val="0"/>
                        </a:spcBef>
                        <a:spcAft>
                          <a:spcPts val="0"/>
                        </a:spcAft>
                      </a:pPr>
                      <a:r>
                        <a:rPr lang="en-US" sz="1200" b="1" dirty="0">
                          <a:solidFill>
                            <a:schemeClr val="bg1"/>
                          </a:solidFill>
                          <a:effectLst/>
                        </a:rPr>
                        <a:t>18/19</a:t>
                      </a:r>
                      <a:endParaRPr lang="en-US" sz="1400" b="1" dirty="0">
                        <a:solidFill>
                          <a:schemeClr val="bg1"/>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2985561151"/>
                  </a:ext>
                </a:extLst>
              </a:tr>
              <a:tr h="527570">
                <a:tc>
                  <a:txBody>
                    <a:bodyPr/>
                    <a:lstStyle/>
                    <a:p>
                      <a:pPr marL="0" marR="0" algn="l">
                        <a:lnSpc>
                          <a:spcPct val="107000"/>
                        </a:lnSpc>
                        <a:spcBef>
                          <a:spcPts val="0"/>
                        </a:spcBef>
                        <a:spcAft>
                          <a:spcPts val="0"/>
                        </a:spcAft>
                      </a:pPr>
                      <a:r>
                        <a:rPr lang="en-US" sz="1200" dirty="0">
                          <a:effectLst/>
                        </a:rPr>
                        <a:t>ABI-FD_DSR01</a:t>
                      </a:r>
                      <a:br>
                        <a:rPr lang="en-US" sz="1200" dirty="0">
                          <a:effectLst/>
                        </a:rPr>
                      </a:br>
                      <a:r>
                        <a:rPr lang="en-US" sz="1200" dirty="0">
                          <a:effectLst/>
                        </a:rPr>
                        <a:t>ABI-FD_RSR01</a:t>
                      </a:r>
                      <a:br>
                        <a:rPr lang="en-US" sz="1200" dirty="0">
                          <a:effectLst/>
                        </a:rPr>
                      </a:br>
                      <a:r>
                        <a:rPr lang="en-US" sz="1200" dirty="0">
                          <a:effectLst/>
                        </a:rPr>
                        <a:t>ABI-FD_PAR01^</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Verify that Mode 6 hourly FD products are within range</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endParaRPr lang="en-US" sz="1400"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852709"/>
                  </a:ext>
                </a:extLst>
              </a:tr>
              <a:tr h="372346">
                <a:tc>
                  <a:txBody>
                    <a:bodyPr/>
                    <a:lstStyle/>
                    <a:p>
                      <a:pPr marL="0" marR="0" algn="l">
                        <a:lnSpc>
                          <a:spcPct val="107000"/>
                        </a:lnSpc>
                        <a:spcBef>
                          <a:spcPts val="0"/>
                        </a:spcBef>
                        <a:spcAft>
                          <a:spcPts val="0"/>
                        </a:spcAft>
                      </a:pPr>
                      <a:r>
                        <a:rPr lang="en-US" sz="1200" dirty="0">
                          <a:effectLst/>
                        </a:rPr>
                        <a:t>ABI-CONUS_DSR02</a:t>
                      </a:r>
                      <a:br>
                        <a:rPr lang="en-US" sz="1200" dirty="0">
                          <a:effectLst/>
                        </a:rPr>
                      </a:br>
                      <a:r>
                        <a:rPr lang="en-US" sz="1200" dirty="0">
                          <a:effectLst/>
                        </a:rPr>
                        <a:t>ABI-CONUS_RSR02</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Verify that Mode 6 hourly CONUS products are within range</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endParaRPr lang="en-US" sz="1400"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9728904"/>
                  </a:ext>
                </a:extLst>
              </a:tr>
              <a:tr h="372346">
                <a:tc>
                  <a:txBody>
                    <a:bodyPr/>
                    <a:lstStyle/>
                    <a:p>
                      <a:pPr marL="0" marR="0" algn="l">
                        <a:lnSpc>
                          <a:spcPct val="107000"/>
                        </a:lnSpc>
                        <a:spcBef>
                          <a:spcPts val="0"/>
                        </a:spcBef>
                        <a:spcAft>
                          <a:spcPts val="0"/>
                        </a:spcAft>
                      </a:pPr>
                      <a:r>
                        <a:rPr lang="en-US" sz="1200" dirty="0">
                          <a:effectLst/>
                        </a:rPr>
                        <a:t>ABI-MESO_DSR03</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Verify that Mode 6 hourly mesoscale products are within range</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endParaRPr lang="en-US" sz="1400"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a:effectLst/>
                        </a:rPr>
                        <a:t>N/A^</a:t>
                      </a:r>
                      <a:endParaRPr lang="en-US" sz="1400">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95926597"/>
                  </a:ext>
                </a:extLst>
              </a:tr>
              <a:tr h="372346">
                <a:tc>
                  <a:txBody>
                    <a:bodyPr/>
                    <a:lstStyle/>
                    <a:p>
                      <a:pPr marL="0" marR="0" algn="l">
                        <a:lnSpc>
                          <a:spcPct val="107000"/>
                        </a:lnSpc>
                        <a:spcBef>
                          <a:spcPts val="0"/>
                        </a:spcBef>
                        <a:spcAft>
                          <a:spcPts val="0"/>
                        </a:spcAft>
                      </a:pPr>
                      <a:r>
                        <a:rPr lang="en-US" sz="1200" dirty="0">
                          <a:effectLst/>
                        </a:rPr>
                        <a:t>ABI-FD_DSR04</a:t>
                      </a:r>
                      <a:br>
                        <a:rPr lang="en-US" sz="1200" dirty="0">
                          <a:effectLst/>
                        </a:rPr>
                      </a:br>
                      <a:r>
                        <a:rPr lang="en-US" sz="1200" dirty="0">
                          <a:effectLst/>
                        </a:rPr>
                        <a:t>ABI-FD_RSR04</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Verify that Mode 4 hourly FD products are within range</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endParaRPr lang="en-US" sz="1400"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8331220"/>
                  </a:ext>
                </a:extLst>
              </a:tr>
              <a:tr h="372346">
                <a:tc>
                  <a:txBody>
                    <a:bodyPr/>
                    <a:lstStyle/>
                    <a:p>
                      <a:pPr marL="0" marR="0" algn="l">
                        <a:lnSpc>
                          <a:spcPct val="107000"/>
                        </a:lnSpc>
                        <a:spcBef>
                          <a:spcPts val="0"/>
                        </a:spcBef>
                        <a:spcAft>
                          <a:spcPts val="0"/>
                        </a:spcAft>
                      </a:pPr>
                      <a:r>
                        <a:rPr lang="en-US" sz="1200" dirty="0">
                          <a:effectLst/>
                        </a:rPr>
                        <a:t>ABI-CONUS_DSR05</a:t>
                      </a:r>
                      <a:br>
                        <a:rPr lang="en-US" sz="1200" dirty="0">
                          <a:effectLst/>
                        </a:rPr>
                      </a:br>
                      <a:r>
                        <a:rPr lang="en-US" sz="1200" dirty="0">
                          <a:effectLst/>
                        </a:rPr>
                        <a:t>ABI-CONUS_RSR05</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Verify that Mode 4 hourly CONUS products are within range</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endParaRPr lang="en-US" sz="1400" dirty="0">
                        <a:solidFill>
                          <a:srgbClr val="0000F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0412933"/>
                  </a:ext>
                </a:extLst>
              </a:tr>
              <a:tr h="527570">
                <a:tc>
                  <a:txBody>
                    <a:bodyPr/>
                    <a:lstStyle/>
                    <a:p>
                      <a:pPr marL="0" marR="0" algn="l">
                        <a:lnSpc>
                          <a:spcPct val="107000"/>
                        </a:lnSpc>
                        <a:spcBef>
                          <a:spcPts val="0"/>
                        </a:spcBef>
                        <a:spcAft>
                          <a:spcPts val="0"/>
                        </a:spcAft>
                      </a:pPr>
                      <a:r>
                        <a:rPr lang="en-US" sz="1200" dirty="0">
                          <a:effectLst/>
                        </a:rPr>
                        <a:t>ABI-FD_DSR06</a:t>
                      </a:r>
                      <a:br>
                        <a:rPr lang="en-US" sz="1200" dirty="0">
                          <a:effectLst/>
                        </a:rPr>
                      </a:br>
                      <a:r>
                        <a:rPr lang="en-US" sz="1200" dirty="0">
                          <a:effectLst/>
                        </a:rPr>
                        <a:t>ABI-FD_RSR06</a:t>
                      </a:r>
                      <a:br>
                        <a:rPr lang="en-US" sz="1200" dirty="0">
                          <a:effectLst/>
                        </a:rPr>
                      </a:br>
                      <a:r>
                        <a:rPr lang="en-US" sz="1200" dirty="0">
                          <a:effectLst/>
                        </a:rPr>
                        <a:t>ABI-FD</a:t>
                      </a:r>
                      <a:r>
                        <a:rPr lang="en-US" sz="1200">
                          <a:effectLst/>
                        </a:rPr>
                        <a:t>_PAR06^</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Assessment of FD accuracy and precision</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r>
                        <a:rPr lang="en-US" sz="1200" dirty="0">
                          <a:effectLst/>
                        </a:rPr>
                        <a:t>, </a:t>
                      </a: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8695956"/>
                  </a:ext>
                </a:extLst>
              </a:tr>
              <a:tr h="372346">
                <a:tc>
                  <a:txBody>
                    <a:bodyPr/>
                    <a:lstStyle/>
                    <a:p>
                      <a:pPr marL="0" marR="0" algn="l">
                        <a:lnSpc>
                          <a:spcPct val="107000"/>
                        </a:lnSpc>
                        <a:spcBef>
                          <a:spcPts val="0"/>
                        </a:spcBef>
                        <a:spcAft>
                          <a:spcPts val="0"/>
                        </a:spcAft>
                      </a:pPr>
                      <a:r>
                        <a:rPr lang="en-US" sz="1200" dirty="0">
                          <a:effectLst/>
                        </a:rPr>
                        <a:t>ABI-CONUS_DSR07</a:t>
                      </a:r>
                      <a:br>
                        <a:rPr lang="en-US" sz="1200" dirty="0">
                          <a:effectLst/>
                        </a:rPr>
                      </a:br>
                      <a:r>
                        <a:rPr lang="en-US" sz="1200" dirty="0">
                          <a:effectLst/>
                        </a:rPr>
                        <a:t>ABI-CONUS_RSR07</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Assessment of CONUS accuracy and precision</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r>
                        <a:rPr lang="en-US" sz="1200" dirty="0">
                          <a:effectLst/>
                        </a:rPr>
                        <a:t>, </a:t>
                      </a: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72582238"/>
                  </a:ext>
                </a:extLst>
              </a:tr>
              <a:tr h="217122">
                <a:tc>
                  <a:txBody>
                    <a:bodyPr/>
                    <a:lstStyle/>
                    <a:p>
                      <a:pPr marL="0" marR="0" algn="l">
                        <a:lnSpc>
                          <a:spcPct val="107000"/>
                        </a:lnSpc>
                        <a:spcBef>
                          <a:spcPts val="0"/>
                        </a:spcBef>
                        <a:spcAft>
                          <a:spcPts val="0"/>
                        </a:spcAft>
                      </a:pPr>
                      <a:r>
                        <a:rPr lang="en-US" sz="1200" dirty="0">
                          <a:effectLst/>
                        </a:rPr>
                        <a:t>ABI-MESO_DSR08</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7000"/>
                        </a:lnSpc>
                        <a:spcBef>
                          <a:spcPts val="0"/>
                        </a:spcBef>
                        <a:spcAft>
                          <a:spcPts val="0"/>
                        </a:spcAft>
                      </a:pPr>
                      <a:r>
                        <a:rPr lang="en-US" sz="1200" dirty="0">
                          <a:effectLst/>
                        </a:rPr>
                        <a:t>Assessment of mesoscale accuracy and precision</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0000FF"/>
                          </a:solidFill>
                          <a:effectLst/>
                        </a:rPr>
                        <a:t>B</a:t>
                      </a:r>
                      <a:r>
                        <a:rPr lang="en-US" sz="1200" dirty="0">
                          <a:effectLst/>
                        </a:rPr>
                        <a:t>, </a:t>
                      </a:r>
                      <a:r>
                        <a:rPr lang="en-US" sz="1200" dirty="0">
                          <a:solidFill>
                            <a:srgbClr val="937DEF"/>
                          </a:solidFill>
                          <a:effectLst/>
                        </a:rPr>
                        <a:t>P</a:t>
                      </a:r>
                      <a:r>
                        <a:rPr lang="en-US" sz="1200" dirty="0">
                          <a:effectLst/>
                        </a:rPr>
                        <a:t>, </a:t>
                      </a:r>
                      <a:r>
                        <a:rPr lang="en-US" sz="1200" dirty="0">
                          <a:solidFill>
                            <a:srgbClr val="00B050"/>
                          </a:solidFill>
                          <a:effectLst/>
                        </a:rPr>
                        <a:t>F</a:t>
                      </a:r>
                      <a:endParaRPr lang="en-US" sz="1400" dirty="0">
                        <a:solidFill>
                          <a:srgbClr val="00B050"/>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solidFill>
                            <a:srgbClr val="937DEF"/>
                          </a:solidFill>
                          <a:effectLst/>
                        </a:rPr>
                        <a:t>P*</a:t>
                      </a:r>
                      <a:endParaRPr lang="en-US" sz="1400" dirty="0">
                        <a:solidFill>
                          <a:srgbClr val="937DEF"/>
                        </a:solidFill>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Bef>
                          <a:spcPts val="0"/>
                        </a:spcBef>
                        <a:spcAft>
                          <a:spcPts val="0"/>
                        </a:spcAft>
                      </a:pPr>
                      <a:r>
                        <a:rPr lang="en-US" sz="1200" dirty="0">
                          <a:effectLst/>
                        </a:rPr>
                        <a:t>N/A^</a:t>
                      </a:r>
                      <a:endParaRPr lang="en-US" sz="1400" dirty="0">
                        <a:effectLst/>
                        <a:latin typeface="Times New Roman" panose="02020603050405020304" pitchFamily="18" charset="0"/>
                        <a:ea typeface="Calibri" panose="020F0502020204030204" pitchFamily="34" charset="0"/>
                        <a:cs typeface="Arial" panose="020B0604020202020204" pitchFamily="34" charset="0"/>
                      </a:endParaRPr>
                    </a:p>
                  </a:txBody>
                  <a:tcPr marL="28575" marR="28575" marT="19050" marB="190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2267420"/>
                  </a:ext>
                </a:extLst>
              </a:tr>
            </a:tbl>
          </a:graphicData>
        </a:graphic>
      </p:graphicFrame>
    </p:spTree>
    <p:extLst>
      <p:ext uri="{BB962C8B-B14F-4D97-AF65-F5344CB8AC3E}">
        <p14:creationId xmlns:p14="http://schemas.microsoft.com/office/powerpoint/2010/main" val="2455965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lt1"/>
                </a:solidFill>
              </a:rPr>
              <a:t>Application of PLPT Analysis </a:t>
            </a:r>
            <a:br>
              <a:rPr lang="en-US" dirty="0">
                <a:solidFill>
                  <a:schemeClr val="lt1"/>
                </a:solidFill>
              </a:rPr>
            </a:br>
            <a:r>
              <a:rPr lang="en-US" dirty="0">
                <a:solidFill>
                  <a:schemeClr val="lt1"/>
                </a:solidFill>
              </a:rPr>
              <a:t>Tests to Domains</a:t>
            </a:r>
            <a:endParaRPr lang="en-US" dirty="0"/>
          </a:p>
        </p:txBody>
      </p:sp>
      <p:sp>
        <p:nvSpPr>
          <p:cNvPr id="3" name="Text Placeholder 2"/>
          <p:cNvSpPr>
            <a:spLocks noGrp="1"/>
          </p:cNvSpPr>
          <p:nvPr>
            <p:ph type="body" idx="1"/>
          </p:nvPr>
        </p:nvSpPr>
        <p:spPr>
          <a:xfrm>
            <a:off x="316523" y="4791919"/>
            <a:ext cx="8510951" cy="1782501"/>
          </a:xfrm>
        </p:spPr>
        <p:txBody>
          <a:bodyPr>
            <a:normAutofit fontScale="92500" lnSpcReduction="10000"/>
          </a:bodyPr>
          <a:lstStyle/>
          <a:p>
            <a:r>
              <a:rPr lang="en-US" sz="2800" dirty="0"/>
              <a:t>Evaluation of MESO product was not possible due to incorrect mapping.</a:t>
            </a:r>
          </a:p>
          <a:p>
            <a:pPr marL="25400" indent="0">
              <a:buNone/>
            </a:pPr>
            <a:r>
              <a:rPr lang="en-US" sz="1700" dirty="0"/>
              <a:t>CERES: </a:t>
            </a:r>
            <a:r>
              <a:rPr lang="en-US" sz="1700" dirty="0">
                <a:solidFill>
                  <a:schemeClr val="bg1"/>
                </a:solidFill>
                <a:latin typeface="Calibri" panose="020F0502020204030204" pitchFamily="34" charset="0"/>
              </a:rPr>
              <a:t>Clouds and the Earth Radiant Energy System</a:t>
            </a:r>
            <a:endParaRPr lang="en-US" sz="1700" dirty="0">
              <a:solidFill>
                <a:schemeClr val="bg1"/>
              </a:solidFill>
            </a:endParaRPr>
          </a:p>
          <a:p>
            <a:pPr marL="25400" indent="0">
              <a:spcBef>
                <a:spcPts val="0"/>
              </a:spcBef>
              <a:buNone/>
            </a:pPr>
            <a:r>
              <a:rPr lang="en-US" sz="1700" dirty="0">
                <a:solidFill>
                  <a:schemeClr val="bg1"/>
                </a:solidFill>
              </a:rPr>
              <a:t>SURFRAD: Surface Radiation Budget Network (US)</a:t>
            </a:r>
          </a:p>
          <a:p>
            <a:pPr marL="25400" indent="0">
              <a:spcBef>
                <a:spcPts val="0"/>
              </a:spcBef>
              <a:buNone/>
            </a:pPr>
            <a:r>
              <a:rPr lang="en-US" sz="1700" dirty="0">
                <a:solidFill>
                  <a:schemeClr val="bg1"/>
                </a:solidFill>
              </a:rPr>
              <a:t>SOLRAD: Solar radiation network (US)</a:t>
            </a:r>
            <a:endParaRPr lang="en-US" sz="17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12</a:t>
            </a:fld>
            <a:endParaRPr lang="en-US"/>
          </a:p>
        </p:txBody>
      </p:sp>
      <p:graphicFrame>
        <p:nvGraphicFramePr>
          <p:cNvPr id="7" name="Shape 124">
            <a:extLst>
              <a:ext uri="{FF2B5EF4-FFF2-40B4-BE49-F238E27FC236}">
                <a16:creationId xmlns:a16="http://schemas.microsoft.com/office/drawing/2014/main" id="{5BB0DE7E-0FE4-4B3C-8A2A-7C8A92409120}"/>
              </a:ext>
            </a:extLst>
          </p:cNvPr>
          <p:cNvGraphicFramePr/>
          <p:nvPr>
            <p:extLst>
              <p:ext uri="{D42A27DB-BD31-4B8C-83A1-F6EECF244321}">
                <p14:modId xmlns:p14="http://schemas.microsoft.com/office/powerpoint/2010/main" val="3280705839"/>
              </p:ext>
            </p:extLst>
          </p:nvPr>
        </p:nvGraphicFramePr>
        <p:xfrm>
          <a:off x="316524" y="1371988"/>
          <a:ext cx="8510952" cy="3297018"/>
        </p:xfrm>
        <a:graphic>
          <a:graphicData uri="http://schemas.openxmlformats.org/drawingml/2006/table">
            <a:tbl>
              <a:tblPr>
                <a:noFill/>
              </a:tblPr>
              <a:tblGrid>
                <a:gridCol w="601812">
                  <a:extLst>
                    <a:ext uri="{9D8B030D-6E8A-4147-A177-3AD203B41FA5}">
                      <a16:colId xmlns:a16="http://schemas.microsoft.com/office/drawing/2014/main" val="20000"/>
                    </a:ext>
                  </a:extLst>
                </a:gridCol>
                <a:gridCol w="4701707">
                  <a:extLst>
                    <a:ext uri="{9D8B030D-6E8A-4147-A177-3AD203B41FA5}">
                      <a16:colId xmlns:a16="http://schemas.microsoft.com/office/drawing/2014/main" val="20001"/>
                    </a:ext>
                  </a:extLst>
                </a:gridCol>
                <a:gridCol w="1120122">
                  <a:extLst>
                    <a:ext uri="{9D8B030D-6E8A-4147-A177-3AD203B41FA5}">
                      <a16:colId xmlns:a16="http://schemas.microsoft.com/office/drawing/2014/main" val="20002"/>
                    </a:ext>
                  </a:extLst>
                </a:gridCol>
                <a:gridCol w="1046375">
                  <a:extLst>
                    <a:ext uri="{9D8B030D-6E8A-4147-A177-3AD203B41FA5}">
                      <a16:colId xmlns:a16="http://schemas.microsoft.com/office/drawing/2014/main" val="20003"/>
                    </a:ext>
                  </a:extLst>
                </a:gridCol>
                <a:gridCol w="1040936">
                  <a:extLst>
                    <a:ext uri="{9D8B030D-6E8A-4147-A177-3AD203B41FA5}">
                      <a16:colId xmlns:a16="http://schemas.microsoft.com/office/drawing/2014/main" val="20004"/>
                    </a:ext>
                  </a:extLst>
                </a:gridCol>
              </a:tblGrid>
              <a:tr h="426781">
                <a:tc gridSpan="2">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CONUS</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MESO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0"/>
                  </a:ext>
                </a:extLst>
              </a:tr>
              <a:tr h="457170">
                <a:tc rowSpan="2">
                  <a:txBody>
                    <a:bodyPr/>
                    <a:lstStyle/>
                    <a:p>
                      <a:pPr marL="0" marR="0" lvl="0" indent="0" algn="ctr"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Visual</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baseline="0" dirty="0">
                          <a:solidFill>
                            <a:schemeClr val="bg1"/>
                          </a:solidFill>
                          <a:latin typeface="Calibri" panose="020F0502020204030204" pitchFamily="34" charset="0"/>
                        </a:rPr>
                        <a:t>Inspection for range</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457170">
                <a:tc vMerge="1">
                  <a:txBody>
                    <a:bodyPr/>
                    <a:lstStyle/>
                    <a:p>
                      <a:pPr marL="0" marR="0" lvl="0" indent="0" algn="ctr" rtl="0">
                        <a:lnSpc>
                          <a:spcPct val="100000"/>
                        </a:lnSpc>
                        <a:spcBef>
                          <a:spcPts val="0"/>
                        </a:spcBef>
                        <a:spcAft>
                          <a:spcPts val="0"/>
                        </a:spcAft>
                        <a:buClr>
                          <a:srgbClr val="FFFFFF"/>
                        </a:buClr>
                        <a:buSzPct val="25000"/>
                        <a:buFont typeface="Arial"/>
                        <a:buNone/>
                      </a:pPr>
                      <a:endParaRPr lang="en-US" sz="1800" u="none" strike="noStrike" cap="none"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baseline="0" dirty="0">
                          <a:solidFill>
                            <a:schemeClr val="bg1"/>
                          </a:solidFill>
                          <a:latin typeface="Calibri" panose="020F0502020204030204" pitchFamily="34" charset="0"/>
                        </a:rPr>
                        <a:t>Comparison with GOES-16 and GOES-17</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28765592"/>
                  </a:ext>
                </a:extLst>
              </a:tr>
              <a:tr h="0">
                <a:tc rowSpan="3">
                  <a:txBody>
                    <a:bodyPr/>
                    <a:lstStyle/>
                    <a:p>
                      <a:pPr marL="0" marR="0" lvl="0" indent="0" algn="ctr"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Quantitative</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sym typeface="Arial"/>
                        </a:rPr>
                        <a:t>Comparison with GOES-16 and GOES-17</a:t>
                      </a:r>
                    </a:p>
                  </a:txBody>
                  <a:tcPr anchor="ct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3"/>
                  </a:ext>
                </a:extLst>
              </a:tr>
              <a:tr h="68286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rgbClr val="FFFFFF"/>
                          </a:solidFill>
                          <a:latin typeface="Calibri" panose="020F0502020204030204" pitchFamily="34" charset="0"/>
                        </a:rPr>
                        <a:t>Comparison of GOES-18 DSR with ground measurements (SURFRAD and SOLRAD)</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4"/>
                  </a:ext>
                </a:extLst>
              </a:tr>
              <a:tr h="553938">
                <a:tc vMerge="1">
                  <a:txBody>
                    <a:bodyPr/>
                    <a:lstStyle/>
                    <a:p>
                      <a:pPr marL="0" marR="0" lvl="0" indent="0" algn="ctr" rtl="0">
                        <a:lnSpc>
                          <a:spcPct val="100000"/>
                        </a:lnSpc>
                        <a:spcBef>
                          <a:spcPts val="0"/>
                        </a:spcBef>
                        <a:spcAft>
                          <a:spcPts val="0"/>
                        </a:spcAft>
                        <a:buClr>
                          <a:srgbClr val="FFFFFF"/>
                        </a:buClr>
                        <a:buSzPct val="25000"/>
                        <a:buFont typeface="Arial"/>
                        <a:buNone/>
                      </a:pPr>
                      <a:endParaRPr lang="en-US" sz="1800" u="none" strike="noStrike" cap="none"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1800" b="0" i="0" u="none" strike="noStrike" kern="0" cap="none" spc="0" normalizeH="0" baseline="0" noProof="0" dirty="0">
                          <a:ln>
                            <a:noFill/>
                          </a:ln>
                          <a:solidFill>
                            <a:srgbClr val="FFFFFF"/>
                          </a:solidFill>
                          <a:effectLst/>
                          <a:uLnTx/>
                          <a:uFillTx/>
                          <a:latin typeface="Calibri" panose="020F0502020204030204" pitchFamily="34" charset="0"/>
                          <a:ea typeface="+mn-ea"/>
                          <a:cs typeface="+mn-cs"/>
                          <a:sym typeface="Arial"/>
                        </a:rPr>
                        <a:t>Comparison of GOES-18 RSR with CERES RSR</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noFill/>
                  </a:tcPr>
                </a:tc>
                <a:extLst>
                  <a:ext uri="{0D108BD9-81ED-4DB2-BD59-A6C34878D82A}">
                    <a16:rowId xmlns:a16="http://schemas.microsoft.com/office/drawing/2014/main" val="4144965644"/>
                  </a:ext>
                </a:extLst>
              </a:tr>
            </a:tbl>
          </a:graphicData>
        </a:graphic>
      </p:graphicFrame>
    </p:spTree>
    <p:extLst>
      <p:ext uri="{BB962C8B-B14F-4D97-AF65-F5344CB8AC3E}">
        <p14:creationId xmlns:p14="http://schemas.microsoft.com/office/powerpoint/2010/main" val="344839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dirty="0"/>
              <a:t>GOES-18 Data Used in this Review</a:t>
            </a:r>
          </a:p>
        </p:txBody>
      </p:sp>
      <p:sp>
        <p:nvSpPr>
          <p:cNvPr id="133" name="Shape 133"/>
          <p:cNvSpPr txBox="1">
            <a:spLocks noGrp="1"/>
          </p:cNvSpPr>
          <p:nvPr>
            <p:ph type="body" idx="1"/>
          </p:nvPr>
        </p:nvSpPr>
        <p:spPr>
          <a:xfrm>
            <a:off x="457200" y="1280159"/>
            <a:ext cx="8229600" cy="5228705"/>
          </a:xfrm>
          <a:prstGeom prst="rect">
            <a:avLst/>
          </a:prstGeom>
        </p:spPr>
        <p:txBody>
          <a:bodyPr lIns="91425" tIns="91425" rIns="91425" bIns="91425" anchor="t" anchorCtr="0">
            <a:normAutofit fontScale="92500"/>
          </a:bodyPr>
          <a:lstStyle/>
          <a:p>
            <a:pPr indent="-228600">
              <a:spcBef>
                <a:spcPts val="0"/>
              </a:spcBef>
              <a:spcAft>
                <a:spcPts val="600"/>
              </a:spcAft>
            </a:pPr>
            <a:r>
              <a:rPr lang="en-US" sz="2800" b="1" dirty="0"/>
              <a:t>G18 DSR and RSR in CONUS, FD, and DSR in MESO.</a:t>
            </a:r>
          </a:p>
          <a:p>
            <a:pPr marL="457200" indent="-228600">
              <a:spcBef>
                <a:spcPts val="0"/>
              </a:spcBef>
            </a:pPr>
            <a:r>
              <a:rPr lang="en-US" sz="2800" b="1" dirty="0">
                <a:solidFill>
                  <a:schemeClr val="bg1"/>
                </a:solidFill>
              </a:rPr>
              <a:t>Time period: </a:t>
            </a:r>
            <a:r>
              <a:rPr lang="en-US" sz="2800" b="1" dirty="0">
                <a:solidFill>
                  <a:srgbClr val="FFC000"/>
                </a:solidFill>
              </a:rPr>
              <a:t>07/28 – 10/15, 2022</a:t>
            </a:r>
            <a:r>
              <a:rPr lang="en-US" sz="2800" b="1" dirty="0">
                <a:solidFill>
                  <a:schemeClr val="bg1"/>
                </a:solidFill>
              </a:rPr>
              <a:t>;   Days: 209 – 288 </a:t>
            </a:r>
          </a:p>
          <a:p>
            <a:pPr lvl="1" indent="-228600">
              <a:spcBef>
                <a:spcPts val="0"/>
              </a:spcBef>
            </a:pPr>
            <a:r>
              <a:rPr lang="en-US" sz="2400" b="1" dirty="0">
                <a:solidFill>
                  <a:schemeClr val="bg1"/>
                </a:solidFill>
              </a:rPr>
              <a:t>G18 L1b reached Provisional maturity on 7/27/22 </a:t>
            </a:r>
          </a:p>
          <a:p>
            <a:pPr marL="457200" indent="-228600">
              <a:spcBef>
                <a:spcPts val="1200"/>
              </a:spcBef>
            </a:pPr>
            <a:r>
              <a:rPr lang="en-US" sz="2800" b="1" dirty="0"/>
              <a:t>Matchups (set of quasi coincident and collocated G18 and reference data):</a:t>
            </a:r>
          </a:p>
          <a:p>
            <a:pPr marL="857250" lvl="1" indent="-228600">
              <a:spcBef>
                <a:spcPts val="0"/>
              </a:spcBef>
            </a:pPr>
            <a:r>
              <a:rPr lang="en-US" sz="2400" dirty="0"/>
              <a:t>RSR in CONUS and FD with CERES observations.</a:t>
            </a:r>
          </a:p>
          <a:p>
            <a:pPr marL="857250" lvl="1" indent="-228600">
              <a:spcBef>
                <a:spcPts val="0"/>
              </a:spcBef>
            </a:pPr>
            <a:r>
              <a:rPr lang="en-US" sz="2400" dirty="0"/>
              <a:t>DSR in CONUS and FD with SURFRAD and SOLRAD measurements.</a:t>
            </a:r>
          </a:p>
          <a:p>
            <a:pPr marL="1314450" lvl="2" indent="-228600">
              <a:spcBef>
                <a:spcPts val="0"/>
              </a:spcBef>
            </a:pPr>
            <a:r>
              <a:rPr lang="en-US" sz="2000" dirty="0"/>
              <a:t>G18 data are spatially averaged within an area of 25-km radius centered on ground site.</a:t>
            </a:r>
          </a:p>
          <a:p>
            <a:pPr marL="1314450" lvl="2" indent="-228600">
              <a:spcBef>
                <a:spcPts val="0"/>
              </a:spcBef>
            </a:pPr>
            <a:r>
              <a:rPr lang="en-US" sz="2000" dirty="0"/>
              <a:t>Reference data are temporally averaged within ±30-min centered on G18 retrieval time.</a:t>
            </a:r>
            <a:r>
              <a:rPr lang="en-US" sz="2400" dirty="0"/>
              <a:t> </a:t>
            </a:r>
          </a:p>
          <a:p>
            <a:pPr marL="857250" lvl="1" indent="-228600">
              <a:spcBef>
                <a:spcPts val="0"/>
              </a:spcBef>
            </a:pPr>
            <a:r>
              <a:rPr lang="en-US" sz="2400" dirty="0">
                <a:solidFill>
                  <a:srgbClr val="FFC000"/>
                </a:solidFill>
              </a:rPr>
              <a:t>No matchups for MESO DSR due to incorrect mapping (ADR 864).</a:t>
            </a:r>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23468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and Quantitative Comparisons:</a:t>
            </a:r>
            <a:br>
              <a:rPr lang="en-US" dirty="0"/>
            </a:br>
            <a:r>
              <a:rPr lang="en-US" dirty="0"/>
              <a:t>Comparison with GOES-17</a:t>
            </a:r>
          </a:p>
        </p:txBody>
      </p:sp>
      <p:sp>
        <p:nvSpPr>
          <p:cNvPr id="3" name="Text Placeholder 2"/>
          <p:cNvSpPr>
            <a:spLocks noGrp="1"/>
          </p:cNvSpPr>
          <p:nvPr>
            <p:ph type="body" idx="1"/>
          </p:nvPr>
        </p:nvSpPr>
        <p:spPr/>
        <p:txBody>
          <a:bodyPr/>
          <a:lstStyle/>
          <a:p>
            <a:pPr marL="0"/>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14</a:t>
            </a:fld>
            <a:endParaRPr lang="en-US"/>
          </a:p>
        </p:txBody>
      </p:sp>
    </p:spTree>
    <p:extLst>
      <p:ext uri="{BB962C8B-B14F-4D97-AF65-F5344CB8AC3E}">
        <p14:creationId xmlns:p14="http://schemas.microsoft.com/office/powerpoint/2010/main" val="11678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G18/G17 </a:t>
            </a:r>
            <a:r>
              <a:rPr lang="en-US" dirty="0">
                <a:solidFill>
                  <a:srgbClr val="FFC000"/>
                </a:solidFill>
              </a:rPr>
              <a:t>FD</a:t>
            </a:r>
            <a:r>
              <a:rPr lang="en-US" dirty="0"/>
              <a:t> </a:t>
            </a:r>
            <a:r>
              <a:rPr lang="en-US" dirty="0">
                <a:solidFill>
                  <a:srgbClr val="FFC000"/>
                </a:solidFill>
              </a:rPr>
              <a:t>DSR</a:t>
            </a:r>
            <a:r>
              <a:rPr lang="en-US" dirty="0"/>
              <a:t> Comparison 21 UTC on 8/11/22</a:t>
            </a:r>
          </a:p>
        </p:txBody>
      </p:sp>
      <p:sp>
        <p:nvSpPr>
          <p:cNvPr id="3" name="Text Placeholder 2"/>
          <p:cNvSpPr>
            <a:spLocks noGrp="1"/>
          </p:cNvSpPr>
          <p:nvPr>
            <p:ph type="body" idx="1"/>
          </p:nvPr>
        </p:nvSpPr>
        <p:spPr>
          <a:xfrm>
            <a:off x="457200" y="4846320"/>
            <a:ext cx="8229600" cy="1666793"/>
          </a:xfrm>
        </p:spPr>
        <p:txBody>
          <a:bodyPr>
            <a:normAutofit fontScale="85000" lnSpcReduction="20000"/>
          </a:bodyPr>
          <a:lstStyle/>
          <a:p>
            <a:pPr marL="25400" indent="0">
              <a:buNone/>
            </a:pPr>
            <a:r>
              <a:rPr lang="en-US" sz="2600" b="1" dirty="0"/>
              <a:t>PLPT test ABI-FD_DSR01</a:t>
            </a:r>
          </a:p>
          <a:p>
            <a:r>
              <a:rPr lang="en-US" sz="2600" dirty="0"/>
              <a:t>G18 and G17 Full Disk (FD) DSRs are visually similar.</a:t>
            </a:r>
          </a:p>
          <a:p>
            <a:r>
              <a:rPr lang="en-US" sz="2600" dirty="0"/>
              <a:t>G18 DSR is in expected range.</a:t>
            </a:r>
          </a:p>
          <a:p>
            <a:r>
              <a:rPr lang="en-US" sz="2600" dirty="0"/>
              <a:t>G18 and G17 statistics are very similar.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pic>
        <p:nvPicPr>
          <p:cNvPr id="7" name="Picture 6">
            <a:extLst>
              <a:ext uri="{FF2B5EF4-FFF2-40B4-BE49-F238E27FC236}">
                <a16:creationId xmlns:a16="http://schemas.microsoft.com/office/drawing/2014/main" id="{D8B6246B-55B5-457F-9B45-8A81AB686E74}"/>
              </a:ext>
            </a:extLst>
          </p:cNvPr>
          <p:cNvPicPr>
            <a:picLocks noChangeAspect="1"/>
          </p:cNvPicPr>
          <p:nvPr/>
        </p:nvPicPr>
        <p:blipFill rotWithShape="1">
          <a:blip r:embed="rId2"/>
          <a:srcRect l="10714" t="249" r="10714" b="4373"/>
          <a:stretch/>
        </p:blipFill>
        <p:spPr>
          <a:xfrm>
            <a:off x="2834640" y="1188720"/>
            <a:ext cx="2787409" cy="3383573"/>
          </a:xfrm>
          <a:prstGeom prst="rect">
            <a:avLst/>
          </a:prstGeom>
        </p:spPr>
      </p:pic>
      <p:pic>
        <p:nvPicPr>
          <p:cNvPr id="8" name="Picture 7">
            <a:extLst>
              <a:ext uri="{FF2B5EF4-FFF2-40B4-BE49-F238E27FC236}">
                <a16:creationId xmlns:a16="http://schemas.microsoft.com/office/drawing/2014/main" id="{75F5D737-4D85-4DB9-9A5A-611E9BDB9AE0}"/>
              </a:ext>
            </a:extLst>
          </p:cNvPr>
          <p:cNvPicPr>
            <a:picLocks noChangeAspect="1"/>
          </p:cNvPicPr>
          <p:nvPr/>
        </p:nvPicPr>
        <p:blipFill rotWithShape="1">
          <a:blip r:embed="rId3"/>
          <a:srcRect l="10714" t="249" r="10714" b="4374"/>
          <a:stretch/>
        </p:blipFill>
        <p:spPr>
          <a:xfrm>
            <a:off x="91439" y="1188720"/>
            <a:ext cx="2787409" cy="3383573"/>
          </a:xfrm>
          <a:prstGeom prst="rect">
            <a:avLst/>
          </a:prstGeom>
        </p:spPr>
      </p:pic>
      <p:pic>
        <p:nvPicPr>
          <p:cNvPr id="6" name="Picture 5">
            <a:extLst>
              <a:ext uri="{FF2B5EF4-FFF2-40B4-BE49-F238E27FC236}">
                <a16:creationId xmlns:a16="http://schemas.microsoft.com/office/drawing/2014/main" id="{9D4FDA91-D69F-496A-9C81-FF9FA5359A4B}"/>
              </a:ext>
            </a:extLst>
          </p:cNvPr>
          <p:cNvPicPr>
            <a:picLocks noChangeAspect="1"/>
          </p:cNvPicPr>
          <p:nvPr/>
        </p:nvPicPr>
        <p:blipFill>
          <a:blip r:embed="rId4"/>
          <a:stretch>
            <a:fillRect/>
          </a:stretch>
        </p:blipFill>
        <p:spPr>
          <a:xfrm>
            <a:off x="5579718" y="1188720"/>
            <a:ext cx="3511600" cy="3383573"/>
          </a:xfrm>
          <a:prstGeom prst="rect">
            <a:avLst/>
          </a:prstGeom>
        </p:spPr>
      </p:pic>
    </p:spTree>
    <p:extLst>
      <p:ext uri="{BB962C8B-B14F-4D97-AF65-F5344CB8AC3E}">
        <p14:creationId xmlns:p14="http://schemas.microsoft.com/office/powerpoint/2010/main" val="1657234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G18/G17 </a:t>
            </a:r>
            <a:r>
              <a:rPr lang="en-US" dirty="0">
                <a:solidFill>
                  <a:srgbClr val="FFC000"/>
                </a:solidFill>
              </a:rPr>
              <a:t>FD</a:t>
            </a:r>
            <a:r>
              <a:rPr lang="en-US" dirty="0"/>
              <a:t> </a:t>
            </a:r>
            <a:r>
              <a:rPr lang="en-US" dirty="0">
                <a:solidFill>
                  <a:srgbClr val="FFC000"/>
                </a:solidFill>
              </a:rPr>
              <a:t>RSR</a:t>
            </a:r>
            <a:r>
              <a:rPr lang="en-US" dirty="0"/>
              <a:t> Comparison 21 UTC on 8/11/22</a:t>
            </a:r>
          </a:p>
        </p:txBody>
      </p:sp>
      <p:sp>
        <p:nvSpPr>
          <p:cNvPr id="12" name="Text Placeholder 11">
            <a:extLst>
              <a:ext uri="{FF2B5EF4-FFF2-40B4-BE49-F238E27FC236}">
                <a16:creationId xmlns:a16="http://schemas.microsoft.com/office/drawing/2014/main" id="{6915EA55-6B07-4083-90AB-7A53BA088102}"/>
              </a:ext>
            </a:extLst>
          </p:cNvPr>
          <p:cNvSpPr>
            <a:spLocks noGrp="1"/>
          </p:cNvSpPr>
          <p:nvPr>
            <p:ph type="body" idx="1"/>
          </p:nvPr>
        </p:nvSpPr>
        <p:spPr>
          <a:xfrm>
            <a:off x="457200" y="4846320"/>
            <a:ext cx="8229600" cy="1819537"/>
          </a:xfrm>
        </p:spPr>
        <p:txBody>
          <a:bodyPr/>
          <a:lstStyle/>
          <a:p>
            <a:pPr marL="25400" lvl="0" indent="0">
              <a:lnSpc>
                <a:spcPct val="80000"/>
              </a:lnSpc>
              <a:buClr>
                <a:srgbClr val="FFFFFF"/>
              </a:buClr>
              <a:buNone/>
            </a:pPr>
            <a:r>
              <a:rPr lang="en-US" sz="2200" b="1" dirty="0">
                <a:solidFill>
                  <a:srgbClr val="FFFFFF"/>
                </a:solidFill>
              </a:rPr>
              <a:t>PLPT test ABI-FD_RSR01</a:t>
            </a:r>
          </a:p>
          <a:p>
            <a:pPr lvl="0">
              <a:lnSpc>
                <a:spcPct val="80000"/>
              </a:lnSpc>
              <a:buClr>
                <a:srgbClr val="FFFFFF"/>
              </a:buClr>
            </a:pPr>
            <a:r>
              <a:rPr lang="en-US" sz="2200" dirty="0">
                <a:solidFill>
                  <a:srgbClr val="FFFFFF"/>
                </a:solidFill>
              </a:rPr>
              <a:t>G18 and G17 Full Disk (FD) RSRs are visually similar.</a:t>
            </a:r>
          </a:p>
          <a:p>
            <a:pPr lvl="0">
              <a:lnSpc>
                <a:spcPct val="80000"/>
              </a:lnSpc>
              <a:buClr>
                <a:srgbClr val="FFFFFF"/>
              </a:buClr>
            </a:pPr>
            <a:r>
              <a:rPr lang="en-US" sz="2200" dirty="0">
                <a:solidFill>
                  <a:srgbClr val="FFFFFF"/>
                </a:solidFill>
              </a:rPr>
              <a:t>G18 RSR is in expected range.</a:t>
            </a:r>
          </a:p>
          <a:p>
            <a:pPr lvl="0">
              <a:lnSpc>
                <a:spcPct val="80000"/>
              </a:lnSpc>
              <a:buClr>
                <a:srgbClr val="FFFFFF"/>
              </a:buClr>
            </a:pPr>
            <a:r>
              <a:rPr lang="en-US" sz="2200" dirty="0">
                <a:solidFill>
                  <a:srgbClr val="FFFFFF"/>
                </a:solidFill>
              </a:rPr>
              <a:t>G18 and G17 statistics are very similar.</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a:p>
        </p:txBody>
      </p:sp>
      <p:pic>
        <p:nvPicPr>
          <p:cNvPr id="6" name="Picture 5">
            <a:extLst>
              <a:ext uri="{FF2B5EF4-FFF2-40B4-BE49-F238E27FC236}">
                <a16:creationId xmlns:a16="http://schemas.microsoft.com/office/drawing/2014/main" id="{E549FDBE-EBDA-4DE9-B79C-3FD82FBB202A}"/>
              </a:ext>
            </a:extLst>
          </p:cNvPr>
          <p:cNvPicPr>
            <a:picLocks noChangeAspect="1"/>
          </p:cNvPicPr>
          <p:nvPr/>
        </p:nvPicPr>
        <p:blipFill rotWithShape="1">
          <a:blip r:embed="rId2"/>
          <a:srcRect l="10713" t="254" r="10713" b="4377"/>
          <a:stretch/>
        </p:blipFill>
        <p:spPr>
          <a:xfrm>
            <a:off x="91441" y="1188721"/>
            <a:ext cx="2787480" cy="3383280"/>
          </a:xfrm>
          <a:prstGeom prst="rect">
            <a:avLst/>
          </a:prstGeom>
        </p:spPr>
      </p:pic>
      <p:pic>
        <p:nvPicPr>
          <p:cNvPr id="11" name="Picture 10">
            <a:extLst>
              <a:ext uri="{FF2B5EF4-FFF2-40B4-BE49-F238E27FC236}">
                <a16:creationId xmlns:a16="http://schemas.microsoft.com/office/drawing/2014/main" id="{6B1DCE05-7DC0-4140-8228-85C8BBB6C3C3}"/>
              </a:ext>
            </a:extLst>
          </p:cNvPr>
          <p:cNvPicPr>
            <a:picLocks noChangeAspect="1"/>
          </p:cNvPicPr>
          <p:nvPr/>
        </p:nvPicPr>
        <p:blipFill rotWithShape="1">
          <a:blip r:embed="rId3"/>
          <a:srcRect l="10713" t="254" r="10713" b="4378"/>
          <a:stretch/>
        </p:blipFill>
        <p:spPr>
          <a:xfrm>
            <a:off x="2834640" y="1188721"/>
            <a:ext cx="2787480" cy="3383280"/>
          </a:xfrm>
          <a:prstGeom prst="rect">
            <a:avLst/>
          </a:prstGeom>
        </p:spPr>
      </p:pic>
      <p:pic>
        <p:nvPicPr>
          <p:cNvPr id="10" name="Picture 9">
            <a:extLst>
              <a:ext uri="{FF2B5EF4-FFF2-40B4-BE49-F238E27FC236}">
                <a16:creationId xmlns:a16="http://schemas.microsoft.com/office/drawing/2014/main" id="{A2D13995-DF74-4878-9AD0-C076ADB4E2C7}"/>
              </a:ext>
            </a:extLst>
          </p:cNvPr>
          <p:cNvPicPr>
            <a:picLocks noChangeAspect="1"/>
          </p:cNvPicPr>
          <p:nvPr/>
        </p:nvPicPr>
        <p:blipFill>
          <a:blip r:embed="rId4"/>
          <a:stretch>
            <a:fillRect/>
          </a:stretch>
        </p:blipFill>
        <p:spPr>
          <a:xfrm>
            <a:off x="5577840" y="1188721"/>
            <a:ext cx="3487789" cy="3383280"/>
          </a:xfrm>
          <a:prstGeom prst="rect">
            <a:avLst/>
          </a:prstGeom>
        </p:spPr>
      </p:pic>
    </p:spTree>
    <p:extLst>
      <p:ext uri="{BB962C8B-B14F-4D97-AF65-F5344CB8AC3E}">
        <p14:creationId xmlns:p14="http://schemas.microsoft.com/office/powerpoint/2010/main" val="606251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 difference at 21 UTC on 8/11/22</a:t>
            </a:r>
          </a:p>
        </p:txBody>
      </p:sp>
      <p:sp>
        <p:nvSpPr>
          <p:cNvPr id="3" name="Text Placeholder 2"/>
          <p:cNvSpPr>
            <a:spLocks noGrp="1"/>
          </p:cNvSpPr>
          <p:nvPr>
            <p:ph type="body" idx="1"/>
          </p:nvPr>
        </p:nvSpPr>
        <p:spPr>
          <a:xfrm>
            <a:off x="5943598" y="1100285"/>
            <a:ext cx="2834640" cy="5484183"/>
          </a:xfrm>
        </p:spPr>
        <p:txBody>
          <a:bodyPr>
            <a:normAutofit/>
          </a:bodyPr>
          <a:lstStyle/>
          <a:p>
            <a:pPr marL="25400" indent="0">
              <a:lnSpc>
                <a:spcPct val="80000"/>
              </a:lnSpc>
              <a:buNone/>
            </a:pPr>
            <a:r>
              <a:rPr lang="en-US" sz="2200" b="1" dirty="0"/>
              <a:t>PLPT tests ABI-FD DSR01 and </a:t>
            </a:r>
            <a:r>
              <a:rPr lang="en-US" sz="2200" b="1" dirty="0">
                <a:solidFill>
                  <a:srgbClr val="FFFFFF"/>
                </a:solidFill>
              </a:rPr>
              <a:t>RSR01</a:t>
            </a:r>
            <a:endParaRPr lang="en-US" sz="2200" b="1" dirty="0"/>
          </a:p>
          <a:p>
            <a:pPr>
              <a:lnSpc>
                <a:spcPct val="80000"/>
              </a:lnSpc>
              <a:spcBef>
                <a:spcPts val="1200"/>
              </a:spcBef>
            </a:pPr>
            <a:r>
              <a:rPr lang="en-US" sz="2200" dirty="0"/>
              <a:t>Distributions of full-disk G18 DSR and RSR are similar to those from G17.</a:t>
            </a:r>
          </a:p>
          <a:p>
            <a:pPr>
              <a:lnSpc>
                <a:spcPct val="80000"/>
              </a:lnSpc>
              <a:spcBef>
                <a:spcPts val="1200"/>
              </a:spcBef>
            </a:pPr>
            <a:r>
              <a:rPr lang="en-US" sz="2200" dirty="0"/>
              <a:t>Largest number of G18 – G17 differences are clustered around the zero value.</a:t>
            </a:r>
          </a:p>
          <a:p>
            <a:pPr>
              <a:lnSpc>
                <a:spcPct val="80000"/>
              </a:lnSpc>
              <a:spcBef>
                <a:spcPts val="1200"/>
              </a:spcBef>
            </a:pPr>
            <a:r>
              <a:rPr lang="en-US" sz="2200" dirty="0">
                <a:solidFill>
                  <a:srgbClr val="FFFFFF"/>
                </a:solidFill>
              </a:rPr>
              <a:t>The mean G18 - G17 DSR and RSR differences are +4 and -4 Wm</a:t>
            </a:r>
            <a:r>
              <a:rPr lang="en-US" sz="2200" baseline="30000" dirty="0">
                <a:solidFill>
                  <a:srgbClr val="FFFFFF"/>
                </a:solidFill>
              </a:rPr>
              <a:t>-2</a:t>
            </a:r>
            <a:r>
              <a:rPr lang="en-US" sz="2200" dirty="0">
                <a:solidFill>
                  <a:srgbClr val="FFFFFF"/>
                </a:solidFill>
              </a:rPr>
              <a:t>, respectively</a:t>
            </a:r>
            <a:r>
              <a:rPr lang="en-US" sz="2200" dirty="0"/>
              <a:t>.</a:t>
            </a:r>
            <a:endParaRPr lang="en-US" sz="2600" dirty="0"/>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a:p>
        </p:txBody>
      </p:sp>
      <p:pic>
        <p:nvPicPr>
          <p:cNvPr id="6" name="Picture 5">
            <a:extLst>
              <a:ext uri="{FF2B5EF4-FFF2-40B4-BE49-F238E27FC236}">
                <a16:creationId xmlns:a16="http://schemas.microsoft.com/office/drawing/2014/main" id="{88A65DF5-81A9-4E0E-BCD2-E5E24137C7FA}"/>
              </a:ext>
            </a:extLst>
          </p:cNvPr>
          <p:cNvPicPr>
            <a:picLocks noChangeAspect="1"/>
          </p:cNvPicPr>
          <p:nvPr/>
        </p:nvPicPr>
        <p:blipFill>
          <a:blip r:embed="rId3"/>
          <a:stretch>
            <a:fillRect/>
          </a:stretch>
        </p:blipFill>
        <p:spPr>
          <a:xfrm>
            <a:off x="274320" y="3841268"/>
            <a:ext cx="2743200" cy="2743200"/>
          </a:xfrm>
          <a:prstGeom prst="rect">
            <a:avLst/>
          </a:prstGeom>
        </p:spPr>
      </p:pic>
      <p:pic>
        <p:nvPicPr>
          <p:cNvPr id="15" name="Picture 14">
            <a:extLst>
              <a:ext uri="{FF2B5EF4-FFF2-40B4-BE49-F238E27FC236}">
                <a16:creationId xmlns:a16="http://schemas.microsoft.com/office/drawing/2014/main" id="{59AE10EF-CCA7-43D2-AA67-ADA3C5C8F77D}"/>
              </a:ext>
            </a:extLst>
          </p:cNvPr>
          <p:cNvPicPr>
            <a:picLocks noChangeAspect="1"/>
          </p:cNvPicPr>
          <p:nvPr/>
        </p:nvPicPr>
        <p:blipFill>
          <a:blip r:embed="rId4"/>
          <a:stretch>
            <a:fillRect/>
          </a:stretch>
        </p:blipFill>
        <p:spPr>
          <a:xfrm>
            <a:off x="2926080" y="3841268"/>
            <a:ext cx="2743200" cy="2743200"/>
          </a:xfrm>
          <a:prstGeom prst="rect">
            <a:avLst/>
          </a:prstGeom>
        </p:spPr>
      </p:pic>
      <p:pic>
        <p:nvPicPr>
          <p:cNvPr id="12" name="Picture 11">
            <a:extLst>
              <a:ext uri="{FF2B5EF4-FFF2-40B4-BE49-F238E27FC236}">
                <a16:creationId xmlns:a16="http://schemas.microsoft.com/office/drawing/2014/main" id="{A934A983-918E-4360-945F-AC5DBA2FB2C3}"/>
              </a:ext>
            </a:extLst>
          </p:cNvPr>
          <p:cNvPicPr>
            <a:picLocks noChangeAspect="1"/>
          </p:cNvPicPr>
          <p:nvPr/>
        </p:nvPicPr>
        <p:blipFill>
          <a:blip r:embed="rId5"/>
          <a:stretch>
            <a:fillRect/>
          </a:stretch>
        </p:blipFill>
        <p:spPr>
          <a:xfrm>
            <a:off x="274320" y="1100285"/>
            <a:ext cx="2743200" cy="2743200"/>
          </a:xfrm>
          <a:prstGeom prst="rect">
            <a:avLst/>
          </a:prstGeom>
        </p:spPr>
      </p:pic>
      <p:pic>
        <p:nvPicPr>
          <p:cNvPr id="19" name="Picture 18">
            <a:extLst>
              <a:ext uri="{FF2B5EF4-FFF2-40B4-BE49-F238E27FC236}">
                <a16:creationId xmlns:a16="http://schemas.microsoft.com/office/drawing/2014/main" id="{DE7C088A-5530-4C18-90E1-7D21B4356A29}"/>
              </a:ext>
            </a:extLst>
          </p:cNvPr>
          <p:cNvPicPr>
            <a:picLocks noChangeAspect="1"/>
          </p:cNvPicPr>
          <p:nvPr/>
        </p:nvPicPr>
        <p:blipFill>
          <a:blip r:embed="rId6"/>
          <a:stretch>
            <a:fillRect/>
          </a:stretch>
        </p:blipFill>
        <p:spPr>
          <a:xfrm>
            <a:off x="2926080" y="1100285"/>
            <a:ext cx="2743200" cy="2743200"/>
          </a:xfrm>
          <a:prstGeom prst="rect">
            <a:avLst/>
          </a:prstGeom>
        </p:spPr>
      </p:pic>
    </p:spTree>
    <p:extLst>
      <p:ext uri="{BB962C8B-B14F-4D97-AF65-F5344CB8AC3E}">
        <p14:creationId xmlns:p14="http://schemas.microsoft.com/office/powerpoint/2010/main" val="1149004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G18/G17 </a:t>
            </a:r>
            <a:r>
              <a:rPr lang="en-US" sz="3400" dirty="0">
                <a:solidFill>
                  <a:srgbClr val="FFC000"/>
                </a:solidFill>
              </a:rPr>
              <a:t>CONUS</a:t>
            </a:r>
            <a:r>
              <a:rPr lang="en-US" sz="3400" dirty="0"/>
              <a:t> </a:t>
            </a:r>
            <a:r>
              <a:rPr lang="en-US" sz="3400" dirty="0">
                <a:solidFill>
                  <a:srgbClr val="FFC000"/>
                </a:solidFill>
              </a:rPr>
              <a:t>DSR</a:t>
            </a:r>
            <a:r>
              <a:rPr lang="en-US" sz="3400" dirty="0"/>
              <a:t> Comparison: 21 UTC on 8/11/22</a:t>
            </a:r>
          </a:p>
        </p:txBody>
      </p:sp>
      <p:sp>
        <p:nvSpPr>
          <p:cNvPr id="3" name="Text Placeholder 2"/>
          <p:cNvSpPr>
            <a:spLocks noGrp="1"/>
          </p:cNvSpPr>
          <p:nvPr>
            <p:ph type="body" idx="1"/>
          </p:nvPr>
        </p:nvSpPr>
        <p:spPr>
          <a:xfrm>
            <a:off x="457200" y="4846320"/>
            <a:ext cx="8229600" cy="1645920"/>
          </a:xfrm>
        </p:spPr>
        <p:txBody>
          <a:bodyPr>
            <a:normAutofit fontScale="85000" lnSpcReduction="20000"/>
          </a:bodyPr>
          <a:lstStyle/>
          <a:p>
            <a:pPr marL="0" indent="0">
              <a:buClr>
                <a:schemeClr val="bg1"/>
              </a:buClr>
              <a:buSzPct val="150000"/>
              <a:buNone/>
            </a:pPr>
            <a:r>
              <a:rPr lang="en-US" sz="2600" b="1" dirty="0">
                <a:solidFill>
                  <a:schemeClr val="bg1"/>
                </a:solidFill>
              </a:rPr>
              <a:t>PLPT test ABI-CONUS_DSR02</a:t>
            </a:r>
          </a:p>
          <a:p>
            <a:pPr marL="342900" indent="-342900">
              <a:buClr>
                <a:schemeClr val="bg1"/>
              </a:buClr>
              <a:buSzPct val="150000"/>
              <a:buFont typeface="Arial" panose="020B0604020202020204" pitchFamily="34" charset="0"/>
              <a:buChar char="•"/>
            </a:pPr>
            <a:r>
              <a:rPr lang="en-US" sz="2600" dirty="0">
                <a:solidFill>
                  <a:schemeClr val="bg1"/>
                </a:solidFill>
              </a:rPr>
              <a:t>G18 and G17 DSR fields are visually similar.</a:t>
            </a:r>
          </a:p>
          <a:p>
            <a:pPr marL="342900" indent="-342900">
              <a:buClr>
                <a:schemeClr val="bg1"/>
              </a:buClr>
              <a:buSzPct val="150000"/>
              <a:buFont typeface="Arial" panose="020B0604020202020204" pitchFamily="34" charset="0"/>
              <a:buChar char="•"/>
            </a:pPr>
            <a:r>
              <a:rPr lang="en-US" sz="2600" dirty="0"/>
              <a:t>G18 DSR is in expected range.</a:t>
            </a:r>
          </a:p>
          <a:p>
            <a:pPr marL="342900" indent="-342900">
              <a:buClr>
                <a:schemeClr val="bg1"/>
              </a:buClr>
              <a:buSzPct val="150000"/>
              <a:buFont typeface="Arial" panose="020B0604020202020204" pitchFamily="34" charset="0"/>
              <a:buChar char="•"/>
            </a:pPr>
            <a:r>
              <a:rPr lang="en-US" sz="2600" dirty="0"/>
              <a:t>G18 and G17 statistics are very similar.</a:t>
            </a:r>
          </a:p>
          <a:p>
            <a:pPr marL="342900" indent="-342900">
              <a:buClr>
                <a:schemeClr val="bg1"/>
              </a:buClr>
              <a:buSzPct val="150000"/>
              <a:buFont typeface="Arial" panose="020B0604020202020204" pitchFamily="34" charset="0"/>
              <a:buChar char="•"/>
            </a:pPr>
            <a:endParaRPr lang="en-US" sz="2200" dirty="0">
              <a:solidFill>
                <a:schemeClr val="bg1"/>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18</a:t>
            </a:fld>
            <a:endParaRPr lang="en-US"/>
          </a:p>
        </p:txBody>
      </p:sp>
      <p:pic>
        <p:nvPicPr>
          <p:cNvPr id="7" name="Picture 6">
            <a:extLst>
              <a:ext uri="{FF2B5EF4-FFF2-40B4-BE49-F238E27FC236}">
                <a16:creationId xmlns:a16="http://schemas.microsoft.com/office/drawing/2014/main" id="{3791B74D-E51C-4EBD-B288-6237FA1F6684}"/>
              </a:ext>
            </a:extLst>
          </p:cNvPr>
          <p:cNvPicPr>
            <a:picLocks noChangeAspect="1"/>
          </p:cNvPicPr>
          <p:nvPr/>
        </p:nvPicPr>
        <p:blipFill rotWithShape="1">
          <a:blip r:embed="rId2"/>
          <a:srcRect l="18173" r="15511"/>
          <a:stretch/>
        </p:blipFill>
        <p:spPr>
          <a:xfrm>
            <a:off x="192024" y="1556362"/>
            <a:ext cx="2733575" cy="3200400"/>
          </a:xfrm>
          <a:prstGeom prst="rect">
            <a:avLst/>
          </a:prstGeom>
        </p:spPr>
      </p:pic>
      <p:pic>
        <p:nvPicPr>
          <p:cNvPr id="13" name="Picture 12">
            <a:extLst>
              <a:ext uri="{FF2B5EF4-FFF2-40B4-BE49-F238E27FC236}">
                <a16:creationId xmlns:a16="http://schemas.microsoft.com/office/drawing/2014/main" id="{8EC374FD-0A8B-418C-9978-F2763DD6B2EB}"/>
              </a:ext>
            </a:extLst>
          </p:cNvPr>
          <p:cNvPicPr>
            <a:picLocks noChangeAspect="1"/>
          </p:cNvPicPr>
          <p:nvPr/>
        </p:nvPicPr>
        <p:blipFill rotWithShape="1">
          <a:blip r:embed="rId3"/>
          <a:srcRect l="18167" r="15504"/>
          <a:stretch/>
        </p:blipFill>
        <p:spPr>
          <a:xfrm>
            <a:off x="2935224" y="1556362"/>
            <a:ext cx="2734056" cy="3200400"/>
          </a:xfrm>
          <a:prstGeom prst="rect">
            <a:avLst/>
          </a:prstGeom>
        </p:spPr>
      </p:pic>
      <p:pic>
        <p:nvPicPr>
          <p:cNvPr id="5" name="Picture 4">
            <a:extLst>
              <a:ext uri="{FF2B5EF4-FFF2-40B4-BE49-F238E27FC236}">
                <a16:creationId xmlns:a16="http://schemas.microsoft.com/office/drawing/2014/main" id="{93A629F4-DF29-4669-8A18-9CA2324720D6}"/>
              </a:ext>
            </a:extLst>
          </p:cNvPr>
          <p:cNvPicPr>
            <a:picLocks noChangeAspect="1"/>
          </p:cNvPicPr>
          <p:nvPr/>
        </p:nvPicPr>
        <p:blipFill>
          <a:blip r:embed="rId4"/>
          <a:stretch>
            <a:fillRect/>
          </a:stretch>
        </p:blipFill>
        <p:spPr>
          <a:xfrm>
            <a:off x="5678424" y="1556362"/>
            <a:ext cx="3324975" cy="3200400"/>
          </a:xfrm>
          <a:prstGeom prst="rect">
            <a:avLst/>
          </a:prstGeom>
        </p:spPr>
      </p:pic>
    </p:spTree>
    <p:extLst>
      <p:ext uri="{BB962C8B-B14F-4D97-AF65-F5344CB8AC3E}">
        <p14:creationId xmlns:p14="http://schemas.microsoft.com/office/powerpoint/2010/main" val="2993127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G18/G17 </a:t>
            </a:r>
            <a:r>
              <a:rPr lang="en-US" sz="3400" dirty="0">
                <a:solidFill>
                  <a:srgbClr val="FFC000"/>
                </a:solidFill>
              </a:rPr>
              <a:t>CONUS</a:t>
            </a:r>
            <a:r>
              <a:rPr lang="en-US" sz="3400" dirty="0"/>
              <a:t> </a:t>
            </a:r>
            <a:r>
              <a:rPr lang="en-US" sz="3400" dirty="0">
                <a:solidFill>
                  <a:srgbClr val="FFC000"/>
                </a:solidFill>
              </a:rPr>
              <a:t>RSR</a:t>
            </a:r>
            <a:r>
              <a:rPr lang="en-US" sz="3400" dirty="0"/>
              <a:t> Comparison: 21 UTC on 8/11/22</a:t>
            </a:r>
          </a:p>
        </p:txBody>
      </p:sp>
      <p:sp>
        <p:nvSpPr>
          <p:cNvPr id="3" name="Text Placeholder 2"/>
          <p:cNvSpPr>
            <a:spLocks noGrp="1"/>
          </p:cNvSpPr>
          <p:nvPr>
            <p:ph type="body" idx="1"/>
          </p:nvPr>
        </p:nvSpPr>
        <p:spPr>
          <a:xfrm>
            <a:off x="457200" y="4846320"/>
            <a:ext cx="8229600" cy="1645920"/>
          </a:xfrm>
        </p:spPr>
        <p:txBody>
          <a:bodyPr>
            <a:normAutofit fontScale="92500" lnSpcReduction="10000"/>
          </a:bodyPr>
          <a:lstStyle/>
          <a:p>
            <a:pPr marL="0" lvl="0" indent="0">
              <a:lnSpc>
                <a:spcPct val="90000"/>
              </a:lnSpc>
              <a:buClr>
                <a:srgbClr val="FFFFFF"/>
              </a:buClr>
              <a:buNone/>
            </a:pPr>
            <a:r>
              <a:rPr lang="en-US" sz="2400" b="1" dirty="0">
                <a:solidFill>
                  <a:srgbClr val="FFFFFF"/>
                </a:solidFill>
              </a:rPr>
              <a:t>PLPT test ABI-CONUS_RSR02</a:t>
            </a:r>
          </a:p>
          <a:p>
            <a:pPr marL="346075" lvl="0" indent="-346075">
              <a:lnSpc>
                <a:spcPct val="90000"/>
              </a:lnSpc>
              <a:buClr>
                <a:srgbClr val="FFFFFF"/>
              </a:buClr>
            </a:pPr>
            <a:r>
              <a:rPr lang="en-US" sz="2400" dirty="0">
                <a:solidFill>
                  <a:srgbClr val="FFFFFF"/>
                </a:solidFill>
              </a:rPr>
              <a:t>G18 and G17 RSR fields are visually similar.</a:t>
            </a:r>
          </a:p>
          <a:p>
            <a:pPr marL="346075" lvl="0" indent="-346075">
              <a:lnSpc>
                <a:spcPct val="90000"/>
              </a:lnSpc>
              <a:buClr>
                <a:srgbClr val="FFFFFF"/>
              </a:buClr>
            </a:pPr>
            <a:r>
              <a:rPr lang="en-US" sz="2400" dirty="0">
                <a:solidFill>
                  <a:srgbClr val="FFFFFF"/>
                </a:solidFill>
              </a:rPr>
              <a:t>G18 RSR is in expected range.</a:t>
            </a:r>
          </a:p>
          <a:p>
            <a:pPr marL="346075" lvl="0" indent="-346075">
              <a:lnSpc>
                <a:spcPct val="90000"/>
              </a:lnSpc>
              <a:buClr>
                <a:srgbClr val="FFFFFF"/>
              </a:buClr>
            </a:pPr>
            <a:r>
              <a:rPr lang="en-US" sz="2400" dirty="0">
                <a:solidFill>
                  <a:srgbClr val="FFFFFF"/>
                </a:solidFill>
              </a:rPr>
              <a:t>G18 and G17 statistics are very similar.</a:t>
            </a:r>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19</a:t>
            </a:fld>
            <a:endParaRPr lang="en-US"/>
          </a:p>
        </p:txBody>
      </p:sp>
      <p:pic>
        <p:nvPicPr>
          <p:cNvPr id="6" name="Picture 5">
            <a:extLst>
              <a:ext uri="{FF2B5EF4-FFF2-40B4-BE49-F238E27FC236}">
                <a16:creationId xmlns:a16="http://schemas.microsoft.com/office/drawing/2014/main" id="{83848639-9B75-471D-A991-22CF01B2A7D3}"/>
              </a:ext>
            </a:extLst>
          </p:cNvPr>
          <p:cNvPicPr>
            <a:picLocks noChangeAspect="1"/>
          </p:cNvPicPr>
          <p:nvPr/>
        </p:nvPicPr>
        <p:blipFill rotWithShape="1">
          <a:blip r:embed="rId3"/>
          <a:srcRect l="18167" r="15504"/>
          <a:stretch/>
        </p:blipFill>
        <p:spPr>
          <a:xfrm>
            <a:off x="192024" y="1554480"/>
            <a:ext cx="2734056" cy="3200400"/>
          </a:xfrm>
          <a:prstGeom prst="rect">
            <a:avLst/>
          </a:prstGeom>
        </p:spPr>
      </p:pic>
      <p:pic>
        <p:nvPicPr>
          <p:cNvPr id="10" name="Picture 9">
            <a:extLst>
              <a:ext uri="{FF2B5EF4-FFF2-40B4-BE49-F238E27FC236}">
                <a16:creationId xmlns:a16="http://schemas.microsoft.com/office/drawing/2014/main" id="{AF67F547-8A6E-4F56-A360-ACA857465628}"/>
              </a:ext>
            </a:extLst>
          </p:cNvPr>
          <p:cNvPicPr>
            <a:picLocks noChangeAspect="1"/>
          </p:cNvPicPr>
          <p:nvPr/>
        </p:nvPicPr>
        <p:blipFill rotWithShape="1">
          <a:blip r:embed="rId4"/>
          <a:srcRect l="18167" r="15504"/>
          <a:stretch/>
        </p:blipFill>
        <p:spPr>
          <a:xfrm>
            <a:off x="2935224" y="1554480"/>
            <a:ext cx="2734056" cy="3200400"/>
          </a:xfrm>
          <a:prstGeom prst="rect">
            <a:avLst/>
          </a:prstGeom>
        </p:spPr>
      </p:pic>
      <p:pic>
        <p:nvPicPr>
          <p:cNvPr id="5" name="Picture 4">
            <a:extLst>
              <a:ext uri="{FF2B5EF4-FFF2-40B4-BE49-F238E27FC236}">
                <a16:creationId xmlns:a16="http://schemas.microsoft.com/office/drawing/2014/main" id="{81108471-6B62-4DDC-9FEA-93773881861A}"/>
              </a:ext>
            </a:extLst>
          </p:cNvPr>
          <p:cNvPicPr>
            <a:picLocks noChangeAspect="1"/>
          </p:cNvPicPr>
          <p:nvPr/>
        </p:nvPicPr>
        <p:blipFill>
          <a:blip r:embed="rId5"/>
          <a:stretch>
            <a:fillRect/>
          </a:stretch>
        </p:blipFill>
        <p:spPr>
          <a:xfrm>
            <a:off x="5678424" y="1554480"/>
            <a:ext cx="3299260" cy="3200400"/>
          </a:xfrm>
          <a:prstGeom prst="rect">
            <a:avLst/>
          </a:prstGeom>
        </p:spPr>
      </p:pic>
    </p:spTree>
    <p:extLst>
      <p:ext uri="{BB962C8B-B14F-4D97-AF65-F5344CB8AC3E}">
        <p14:creationId xmlns:p14="http://schemas.microsoft.com/office/powerpoint/2010/main" val="3507107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Shape 40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sz="1200" b="0" i="0" u="none" strike="noStrike" cap="none">
              <a:solidFill>
                <a:schemeClr val="lt1"/>
              </a:solidFill>
              <a:latin typeface="Calibri"/>
              <a:ea typeface="Calibri"/>
              <a:cs typeface="Calibri"/>
              <a:sym typeface="Calibri"/>
            </a:endParaRPr>
          </a:p>
        </p:txBody>
      </p:sp>
      <p:sp>
        <p:nvSpPr>
          <p:cNvPr id="3" name="Title 2"/>
          <p:cNvSpPr>
            <a:spLocks noGrp="1"/>
          </p:cNvSpPr>
          <p:nvPr>
            <p:ph type="title"/>
          </p:nvPr>
        </p:nvSpPr>
        <p:spPr/>
        <p:txBody>
          <a:bodyPr/>
          <a:lstStyle/>
          <a:p>
            <a:r>
              <a:rPr lang="en-US" dirty="0"/>
              <a:t>Outline</a:t>
            </a:r>
          </a:p>
        </p:txBody>
      </p:sp>
      <p:sp>
        <p:nvSpPr>
          <p:cNvPr id="4" name="Text Placeholder 3"/>
          <p:cNvSpPr>
            <a:spLocks noGrp="1"/>
          </p:cNvSpPr>
          <p:nvPr>
            <p:ph type="body" idx="1"/>
          </p:nvPr>
        </p:nvSpPr>
        <p:spPr/>
        <p:txBody>
          <a:bodyPr>
            <a:noAutofit/>
          </a:bodyPr>
          <a:lstStyle/>
          <a:p>
            <a:pPr marL="461963" indent="-461963">
              <a:spcBef>
                <a:spcPts val="0"/>
              </a:spcBef>
            </a:pPr>
            <a:r>
              <a:rPr lang="en-US" sz="2800" dirty="0"/>
              <a:t>Product Overview</a:t>
            </a:r>
          </a:p>
          <a:p>
            <a:pPr marL="461963" indent="-461963"/>
            <a:r>
              <a:rPr lang="en-US" sz="2800" dirty="0"/>
              <a:t>Review of ADRs</a:t>
            </a:r>
          </a:p>
          <a:p>
            <a:pPr marL="461963" indent="-461963"/>
            <a:r>
              <a:rPr lang="en-US" sz="2800" dirty="0"/>
              <a:t>Provisional Maturity Assessment</a:t>
            </a:r>
          </a:p>
          <a:p>
            <a:pPr marL="919163" lvl="1" indent="-461963"/>
            <a:r>
              <a:rPr lang="en-US" sz="2400" dirty="0">
                <a:solidFill>
                  <a:schemeClr val="bg1"/>
                </a:solidFill>
              </a:rPr>
              <a:t>Comparison with other satellite and reference data</a:t>
            </a:r>
          </a:p>
          <a:p>
            <a:pPr marL="919163" lvl="1" indent="-461963"/>
            <a:r>
              <a:rPr lang="en-US" sz="2400" dirty="0">
                <a:solidFill>
                  <a:schemeClr val="bg1"/>
                </a:solidFill>
              </a:rPr>
              <a:t>Impact of cloud phase on SRB products</a:t>
            </a:r>
          </a:p>
          <a:p>
            <a:pPr marL="461963" indent="-461963"/>
            <a:r>
              <a:rPr lang="en-US" sz="2800" dirty="0"/>
              <a:t>Path to Full Validated Maturity</a:t>
            </a:r>
          </a:p>
          <a:p>
            <a:pPr marL="461963" indent="-461963"/>
            <a:r>
              <a:rPr lang="en-US" sz="2800" dirty="0"/>
              <a:t>Summary and Recommendations</a:t>
            </a:r>
          </a:p>
          <a:p>
            <a:pPr marL="461963" indent="-461963"/>
            <a:r>
              <a:rPr lang="en-US" sz="2800" dirty="0"/>
              <a:t>Supplement</a:t>
            </a:r>
          </a:p>
          <a:p>
            <a:pPr marL="919163" lvl="1" indent="-461963"/>
            <a:r>
              <a:rPr lang="en-US" sz="2400" dirty="0"/>
              <a:t>Various supporting material </a:t>
            </a:r>
            <a:r>
              <a:rPr lang="en-US" sz="2400"/>
              <a:t>and notes</a:t>
            </a:r>
            <a:endParaRPr lang="en-US" sz="2400" dirty="0"/>
          </a:p>
        </p:txBody>
      </p:sp>
    </p:spTree>
    <p:extLst>
      <p:ext uri="{BB962C8B-B14F-4D97-AF65-F5344CB8AC3E}">
        <p14:creationId xmlns:p14="http://schemas.microsoft.com/office/powerpoint/2010/main" val="3679266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 difference at 21 UTC on 8/11/2022</a:t>
            </a:r>
          </a:p>
        </p:txBody>
      </p:sp>
      <p:sp>
        <p:nvSpPr>
          <p:cNvPr id="8" name="Text Placeholder 7">
            <a:extLst>
              <a:ext uri="{FF2B5EF4-FFF2-40B4-BE49-F238E27FC236}">
                <a16:creationId xmlns:a16="http://schemas.microsoft.com/office/drawing/2014/main" id="{A7074B6E-9C06-46A7-977C-CC2427490C0C}"/>
              </a:ext>
            </a:extLst>
          </p:cNvPr>
          <p:cNvSpPr>
            <a:spLocks noGrp="1"/>
          </p:cNvSpPr>
          <p:nvPr>
            <p:ph type="body" idx="1"/>
          </p:nvPr>
        </p:nvSpPr>
        <p:spPr>
          <a:xfrm>
            <a:off x="5943600" y="1097280"/>
            <a:ext cx="2834640" cy="5486400"/>
          </a:xfrm>
        </p:spPr>
        <p:txBody>
          <a:bodyPr/>
          <a:lstStyle/>
          <a:p>
            <a:pPr marL="25400" lvl="0" indent="0">
              <a:lnSpc>
                <a:spcPct val="80000"/>
              </a:lnSpc>
              <a:buClr>
                <a:srgbClr val="FFFFFF"/>
              </a:buClr>
              <a:buNone/>
            </a:pPr>
            <a:r>
              <a:rPr lang="en-US" sz="2200" b="1" dirty="0">
                <a:solidFill>
                  <a:srgbClr val="FFFFFF"/>
                </a:solidFill>
              </a:rPr>
              <a:t>PLPT tests ABI-CONUS DSR01 and RSR01</a:t>
            </a:r>
          </a:p>
          <a:p>
            <a:pPr lvl="0">
              <a:lnSpc>
                <a:spcPct val="80000"/>
              </a:lnSpc>
              <a:spcBef>
                <a:spcPts val="1200"/>
              </a:spcBef>
              <a:buClr>
                <a:srgbClr val="FFFFFF"/>
              </a:buClr>
            </a:pPr>
            <a:r>
              <a:rPr lang="en-US" sz="2200" dirty="0">
                <a:solidFill>
                  <a:srgbClr val="FFFFFF"/>
                </a:solidFill>
              </a:rPr>
              <a:t>Distributions of CONUS G18 DSR and RSR are similar to those from G17.</a:t>
            </a:r>
          </a:p>
          <a:p>
            <a:pPr lvl="0">
              <a:lnSpc>
                <a:spcPct val="80000"/>
              </a:lnSpc>
              <a:spcBef>
                <a:spcPts val="1200"/>
              </a:spcBef>
              <a:buClr>
                <a:srgbClr val="FFFFFF"/>
              </a:buClr>
            </a:pPr>
            <a:r>
              <a:rPr lang="en-US" sz="2200" dirty="0">
                <a:solidFill>
                  <a:srgbClr val="FFFFFF"/>
                </a:solidFill>
              </a:rPr>
              <a:t>Largest number of G18 – G17 differences are clustered around the zero value.</a:t>
            </a:r>
          </a:p>
          <a:p>
            <a:pPr lvl="0">
              <a:lnSpc>
                <a:spcPct val="80000"/>
              </a:lnSpc>
              <a:spcBef>
                <a:spcPts val="1200"/>
              </a:spcBef>
              <a:buClr>
                <a:srgbClr val="FFFFFF"/>
              </a:buClr>
            </a:pPr>
            <a:r>
              <a:rPr lang="en-US" sz="2200" dirty="0">
                <a:solidFill>
                  <a:srgbClr val="FFFFFF"/>
                </a:solidFill>
              </a:rPr>
              <a:t>The mean G18 - G17 DSR and RSR differences are +</a:t>
            </a:r>
            <a:r>
              <a:rPr lang="en-US" sz="2200" dirty="0">
                <a:solidFill>
                  <a:schemeClr val="bg1"/>
                </a:solidFill>
              </a:rPr>
              <a:t>3</a:t>
            </a:r>
            <a:r>
              <a:rPr lang="en-US" sz="2200" dirty="0">
                <a:solidFill>
                  <a:srgbClr val="FFFF00"/>
                </a:solidFill>
              </a:rPr>
              <a:t> </a:t>
            </a:r>
            <a:r>
              <a:rPr lang="en-US" sz="2200" dirty="0">
                <a:solidFill>
                  <a:schemeClr val="bg1"/>
                </a:solidFill>
              </a:rPr>
              <a:t>and</a:t>
            </a:r>
            <a:r>
              <a:rPr lang="en-US" sz="2200" dirty="0">
                <a:solidFill>
                  <a:srgbClr val="FFFF00"/>
                </a:solidFill>
              </a:rPr>
              <a:t> </a:t>
            </a:r>
            <a:r>
              <a:rPr lang="en-US" sz="2200" dirty="0">
                <a:solidFill>
                  <a:schemeClr val="bg1"/>
                </a:solidFill>
              </a:rPr>
              <a:t>-4 Wm</a:t>
            </a:r>
            <a:r>
              <a:rPr lang="en-US" sz="2200" baseline="30000" dirty="0">
                <a:solidFill>
                  <a:schemeClr val="bg1"/>
                </a:solidFill>
              </a:rPr>
              <a:t>-2</a:t>
            </a:r>
            <a:r>
              <a:rPr lang="en-US" sz="2200" dirty="0">
                <a:solidFill>
                  <a:schemeClr val="bg1"/>
                </a:solidFill>
              </a:rPr>
              <a:t>, respectively.</a:t>
            </a:r>
          </a:p>
          <a:p>
            <a:pPr marL="25400" indent="0">
              <a:buNone/>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20</a:t>
            </a:fld>
            <a:endParaRPr lang="en-US"/>
          </a:p>
        </p:txBody>
      </p:sp>
      <p:pic>
        <p:nvPicPr>
          <p:cNvPr id="6" name="Picture 5">
            <a:extLst>
              <a:ext uri="{FF2B5EF4-FFF2-40B4-BE49-F238E27FC236}">
                <a16:creationId xmlns:a16="http://schemas.microsoft.com/office/drawing/2014/main" id="{3616281A-E159-4335-8C99-0312AC51ED66}"/>
              </a:ext>
            </a:extLst>
          </p:cNvPr>
          <p:cNvPicPr>
            <a:picLocks noChangeAspect="1"/>
          </p:cNvPicPr>
          <p:nvPr/>
        </p:nvPicPr>
        <p:blipFill>
          <a:blip r:embed="rId2"/>
          <a:stretch>
            <a:fillRect/>
          </a:stretch>
        </p:blipFill>
        <p:spPr>
          <a:xfrm>
            <a:off x="274320" y="3840480"/>
            <a:ext cx="2743200" cy="2743200"/>
          </a:xfrm>
          <a:prstGeom prst="rect">
            <a:avLst/>
          </a:prstGeom>
        </p:spPr>
      </p:pic>
      <p:pic>
        <p:nvPicPr>
          <p:cNvPr id="17" name="Picture 16">
            <a:extLst>
              <a:ext uri="{FF2B5EF4-FFF2-40B4-BE49-F238E27FC236}">
                <a16:creationId xmlns:a16="http://schemas.microsoft.com/office/drawing/2014/main" id="{C107044A-C315-4F19-A79F-7084F428F8B5}"/>
              </a:ext>
            </a:extLst>
          </p:cNvPr>
          <p:cNvPicPr>
            <a:picLocks noChangeAspect="1"/>
          </p:cNvPicPr>
          <p:nvPr/>
        </p:nvPicPr>
        <p:blipFill>
          <a:blip r:embed="rId3"/>
          <a:stretch>
            <a:fillRect/>
          </a:stretch>
        </p:blipFill>
        <p:spPr>
          <a:xfrm>
            <a:off x="2926080" y="3840480"/>
            <a:ext cx="2743200" cy="2743200"/>
          </a:xfrm>
          <a:prstGeom prst="rect">
            <a:avLst/>
          </a:prstGeom>
        </p:spPr>
      </p:pic>
      <p:pic>
        <p:nvPicPr>
          <p:cNvPr id="13" name="Picture 12">
            <a:extLst>
              <a:ext uri="{FF2B5EF4-FFF2-40B4-BE49-F238E27FC236}">
                <a16:creationId xmlns:a16="http://schemas.microsoft.com/office/drawing/2014/main" id="{7E802884-02DC-48CF-A306-7690BDAD6C22}"/>
              </a:ext>
            </a:extLst>
          </p:cNvPr>
          <p:cNvPicPr>
            <a:picLocks noChangeAspect="1"/>
          </p:cNvPicPr>
          <p:nvPr/>
        </p:nvPicPr>
        <p:blipFill>
          <a:blip r:embed="rId4"/>
          <a:stretch>
            <a:fillRect/>
          </a:stretch>
        </p:blipFill>
        <p:spPr>
          <a:xfrm>
            <a:off x="274320" y="1097280"/>
            <a:ext cx="2743200" cy="2743200"/>
          </a:xfrm>
          <a:prstGeom prst="rect">
            <a:avLst/>
          </a:prstGeom>
        </p:spPr>
      </p:pic>
      <p:pic>
        <p:nvPicPr>
          <p:cNvPr id="15" name="Picture 14">
            <a:extLst>
              <a:ext uri="{FF2B5EF4-FFF2-40B4-BE49-F238E27FC236}">
                <a16:creationId xmlns:a16="http://schemas.microsoft.com/office/drawing/2014/main" id="{EC9F8379-A525-4C2B-A42C-BA3B2FB082F2}"/>
              </a:ext>
            </a:extLst>
          </p:cNvPr>
          <p:cNvPicPr>
            <a:picLocks noChangeAspect="1"/>
          </p:cNvPicPr>
          <p:nvPr/>
        </p:nvPicPr>
        <p:blipFill>
          <a:blip r:embed="rId5"/>
          <a:stretch>
            <a:fillRect/>
          </a:stretch>
        </p:blipFill>
        <p:spPr>
          <a:xfrm>
            <a:off x="2926080" y="1097280"/>
            <a:ext cx="2743200" cy="2743200"/>
          </a:xfrm>
          <a:prstGeom prst="rect">
            <a:avLst/>
          </a:prstGeom>
        </p:spPr>
      </p:pic>
    </p:spTree>
    <p:extLst>
      <p:ext uri="{BB962C8B-B14F-4D97-AF65-F5344CB8AC3E}">
        <p14:creationId xmlns:p14="http://schemas.microsoft.com/office/powerpoint/2010/main" val="25499576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FBCE4-20F1-4C9F-8B2D-F613A91805C0}"/>
              </a:ext>
            </a:extLst>
          </p:cNvPr>
          <p:cNvSpPr>
            <a:spLocks noGrp="1"/>
          </p:cNvSpPr>
          <p:nvPr>
            <p:ph type="title"/>
          </p:nvPr>
        </p:nvSpPr>
        <p:spPr/>
        <p:txBody>
          <a:bodyPr/>
          <a:lstStyle/>
          <a:p>
            <a:r>
              <a:rPr lang="en-US" sz="2800" dirty="0"/>
              <a:t>Summary of PLPT tasks 01 and 02</a:t>
            </a:r>
          </a:p>
        </p:txBody>
      </p:sp>
      <p:sp>
        <p:nvSpPr>
          <p:cNvPr id="3" name="Text Placeholder 2">
            <a:extLst>
              <a:ext uri="{FF2B5EF4-FFF2-40B4-BE49-F238E27FC236}">
                <a16:creationId xmlns:a16="http://schemas.microsoft.com/office/drawing/2014/main" id="{C974FAFA-B961-479F-AF2C-35DC491D6C9B}"/>
              </a:ext>
            </a:extLst>
          </p:cNvPr>
          <p:cNvSpPr>
            <a:spLocks noGrp="1"/>
          </p:cNvSpPr>
          <p:nvPr>
            <p:ph type="body" idx="1"/>
          </p:nvPr>
        </p:nvSpPr>
        <p:spPr/>
        <p:txBody>
          <a:bodyPr>
            <a:normAutofit/>
          </a:bodyPr>
          <a:lstStyle/>
          <a:p>
            <a:r>
              <a:rPr lang="en-US" sz="2400" b="1" dirty="0"/>
              <a:t>Tasks ABI-FD_DSR01, ABI-FD_RSR01:</a:t>
            </a:r>
          </a:p>
          <a:p>
            <a:pPr lvl="1"/>
            <a:r>
              <a:rPr lang="en-US" sz="2000" dirty="0"/>
              <a:t>G18 FD DSR and RSR are in expected range. (</a:t>
            </a:r>
            <a:r>
              <a:rPr lang="en-US" sz="2000" dirty="0">
                <a:solidFill>
                  <a:srgbClr val="00B050"/>
                </a:solidFill>
              </a:rPr>
              <a:t>Passed</a:t>
            </a:r>
            <a:r>
              <a:rPr lang="en-US" sz="2000" dirty="0"/>
              <a:t>)</a:t>
            </a:r>
          </a:p>
          <a:p>
            <a:pPr lvl="1"/>
            <a:r>
              <a:rPr lang="en-US" sz="2000" dirty="0"/>
              <a:t>G18 and G17 FD DSRs and RSRs are visually similar.</a:t>
            </a:r>
          </a:p>
          <a:p>
            <a:pPr lvl="1"/>
            <a:r>
              <a:rPr lang="en-US" sz="2000" dirty="0"/>
              <a:t>G18 and G17 FD DSR and RSR statistics (mean, min, max, std) are very similar.</a:t>
            </a:r>
          </a:p>
          <a:p>
            <a:r>
              <a:rPr lang="en-US" sz="2400" b="1" dirty="0"/>
              <a:t>Tasks ABI-CONUS_DSR02, ABI-CONUS_RSR02 :</a:t>
            </a:r>
          </a:p>
          <a:p>
            <a:pPr lvl="1"/>
            <a:r>
              <a:rPr lang="en-US" sz="2000" dirty="0"/>
              <a:t>G18 CONUS DSR and RSR are in expected range. (</a:t>
            </a:r>
            <a:r>
              <a:rPr lang="en-US" sz="2000" dirty="0">
                <a:solidFill>
                  <a:srgbClr val="00B050"/>
                </a:solidFill>
              </a:rPr>
              <a:t>Passed</a:t>
            </a:r>
            <a:r>
              <a:rPr lang="en-US" sz="2000" dirty="0"/>
              <a:t>)</a:t>
            </a:r>
          </a:p>
          <a:p>
            <a:pPr lvl="1"/>
            <a:r>
              <a:rPr lang="en-US" sz="2000" dirty="0"/>
              <a:t>G18 and G17 CONUS DSRs and RSRs are visually similar.</a:t>
            </a:r>
          </a:p>
          <a:p>
            <a:pPr lvl="1"/>
            <a:r>
              <a:rPr lang="en-US" sz="2000" dirty="0"/>
              <a:t>G18 and G17 CONUS DSR and RSR statistics (mean, min, max, std) are very similar.</a:t>
            </a:r>
          </a:p>
          <a:p>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FCA84873-17F0-4200-9B7A-84E7E717166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21</a:t>
            </a:fld>
            <a:endParaRPr lang="en-US"/>
          </a:p>
        </p:txBody>
      </p:sp>
    </p:spTree>
    <p:extLst>
      <p:ext uri="{BB962C8B-B14F-4D97-AF65-F5344CB8AC3E}">
        <p14:creationId xmlns:p14="http://schemas.microsoft.com/office/powerpoint/2010/main" val="3837230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97206-1C9A-41C6-9A7E-B55AEEA98F3A}"/>
              </a:ext>
            </a:extLst>
          </p:cNvPr>
          <p:cNvSpPr>
            <a:spLocks noGrp="1"/>
          </p:cNvSpPr>
          <p:nvPr>
            <p:ph type="title"/>
          </p:nvPr>
        </p:nvSpPr>
        <p:spPr/>
        <p:txBody>
          <a:bodyPr/>
          <a:lstStyle/>
          <a:p>
            <a:r>
              <a:rPr lang="en-US" dirty="0"/>
              <a:t>Summary of PLPT tasks 03-05</a:t>
            </a:r>
          </a:p>
        </p:txBody>
      </p:sp>
      <p:sp>
        <p:nvSpPr>
          <p:cNvPr id="3" name="Text Placeholder 2">
            <a:extLst>
              <a:ext uri="{FF2B5EF4-FFF2-40B4-BE49-F238E27FC236}">
                <a16:creationId xmlns:a16="http://schemas.microsoft.com/office/drawing/2014/main" id="{2DB04593-7294-4BBE-A7B3-5B3C3E71D170}"/>
              </a:ext>
            </a:extLst>
          </p:cNvPr>
          <p:cNvSpPr>
            <a:spLocks noGrp="1"/>
          </p:cNvSpPr>
          <p:nvPr>
            <p:ph type="body" idx="1"/>
          </p:nvPr>
        </p:nvSpPr>
        <p:spPr>
          <a:xfrm>
            <a:off x="351693" y="1139483"/>
            <a:ext cx="8521002" cy="4937760"/>
          </a:xfrm>
        </p:spPr>
        <p:txBody>
          <a:bodyPr/>
          <a:lstStyle/>
          <a:p>
            <a:r>
              <a:rPr lang="en-US" sz="2400" dirty="0"/>
              <a:t>ABI-MESO_DSR03 (</a:t>
            </a:r>
            <a:r>
              <a:rPr lang="en-US" sz="2400" i="1" dirty="0"/>
              <a:t>Supplement A</a:t>
            </a:r>
            <a:r>
              <a:rPr lang="en-US" sz="2400" dirty="0"/>
              <a:t>): </a:t>
            </a:r>
          </a:p>
          <a:p>
            <a:pPr lvl="1"/>
            <a:r>
              <a:rPr lang="en-US" sz="2000" dirty="0"/>
              <a:t>Meso DSR is in expected range (</a:t>
            </a:r>
            <a:r>
              <a:rPr lang="en-US" sz="2000" dirty="0">
                <a:solidFill>
                  <a:srgbClr val="00B050"/>
                </a:solidFill>
              </a:rPr>
              <a:t>Passed</a:t>
            </a:r>
            <a:r>
              <a:rPr lang="en-US" sz="2000" dirty="0"/>
              <a:t>)</a:t>
            </a:r>
          </a:p>
          <a:p>
            <a:pPr lvl="1"/>
            <a:r>
              <a:rPr lang="en-US" sz="2000" dirty="0"/>
              <a:t>Evaluation with reference data was not possible due to incorrect mapping (</a:t>
            </a:r>
            <a:r>
              <a:rPr lang="en-US" sz="2000" dirty="0">
                <a:solidFill>
                  <a:srgbClr val="FF0000"/>
                </a:solidFill>
              </a:rPr>
              <a:t>Failed</a:t>
            </a:r>
            <a:r>
              <a:rPr lang="en-US" sz="2000" dirty="0"/>
              <a:t>)</a:t>
            </a:r>
          </a:p>
          <a:p>
            <a:r>
              <a:rPr lang="en-US" sz="2400" dirty="0"/>
              <a:t>ABI-FD_RSR04, ABI-FD_DSR04, ABI-CONUS_RSR05, ABI-CONUS_DSR05 (</a:t>
            </a:r>
            <a:r>
              <a:rPr lang="en-US" sz="2400" i="1" dirty="0"/>
              <a:t>Supplement B</a:t>
            </a:r>
            <a:r>
              <a:rPr lang="en-US" sz="2400" dirty="0"/>
              <a:t>) :</a:t>
            </a:r>
          </a:p>
          <a:p>
            <a:pPr lvl="1"/>
            <a:r>
              <a:rPr lang="en-US" sz="2000" dirty="0"/>
              <a:t>M4 FD and CONUS RSR and DSR are in expected ranges (</a:t>
            </a:r>
            <a:r>
              <a:rPr lang="en-US" sz="2000" dirty="0">
                <a:solidFill>
                  <a:srgbClr val="00B050"/>
                </a:solidFill>
              </a:rPr>
              <a:t>Passed</a:t>
            </a:r>
            <a:r>
              <a:rPr lang="en-US" sz="2000" dirty="0"/>
              <a:t>)</a:t>
            </a:r>
          </a:p>
          <a:p>
            <a:r>
              <a:rPr lang="en-US" sz="2400" dirty="0"/>
              <a:t>Comparison with G16 (</a:t>
            </a:r>
            <a:r>
              <a:rPr lang="en-US" sz="2400" i="1" dirty="0"/>
              <a:t>Supplement C</a:t>
            </a:r>
            <a:r>
              <a:rPr lang="en-US" sz="2400" dirty="0"/>
              <a:t>):</a:t>
            </a:r>
          </a:p>
          <a:p>
            <a:pPr lvl="1"/>
            <a:r>
              <a:rPr lang="en-US" sz="2000" dirty="0"/>
              <a:t>G18 accuracy and precision are comparable to those of G16</a:t>
            </a:r>
          </a:p>
          <a:p>
            <a:r>
              <a:rPr lang="en-US" sz="2400" dirty="0"/>
              <a:t>Other findings </a:t>
            </a:r>
            <a:r>
              <a:rPr lang="en-US" sz="2400" dirty="0">
                <a:solidFill>
                  <a:schemeClr val="bg1"/>
                </a:solidFill>
              </a:rPr>
              <a:t>(</a:t>
            </a:r>
            <a:r>
              <a:rPr lang="en-US" sz="2400" i="1" dirty="0">
                <a:solidFill>
                  <a:schemeClr val="bg1"/>
                </a:solidFill>
              </a:rPr>
              <a:t>Supplement E</a:t>
            </a:r>
            <a:r>
              <a:rPr lang="en-US" sz="2400" dirty="0">
                <a:solidFill>
                  <a:schemeClr val="bg1"/>
                </a:solidFill>
              </a:rPr>
              <a:t>)</a:t>
            </a:r>
            <a:r>
              <a:rPr lang="en-US" sz="2400" dirty="0"/>
              <a:t>:</a:t>
            </a:r>
          </a:p>
          <a:p>
            <a:pPr lvl="1"/>
            <a:r>
              <a:rPr lang="en-US" sz="2000" dirty="0">
                <a:solidFill>
                  <a:schemeClr val="bg1"/>
                </a:solidFill>
              </a:rPr>
              <a:t>There is no detectable impact of the 7/25/2022 Band 2 calibration adjustment on the SRB products</a:t>
            </a:r>
          </a:p>
          <a:p>
            <a:pPr lvl="1"/>
            <a:endParaRPr lang="en-US" sz="2000" dirty="0"/>
          </a:p>
          <a:p>
            <a:pPr lvl="1"/>
            <a:endParaRPr lang="en-US" sz="2000" dirty="0"/>
          </a:p>
        </p:txBody>
      </p:sp>
      <p:sp>
        <p:nvSpPr>
          <p:cNvPr id="4" name="Slide Number Placeholder 3">
            <a:extLst>
              <a:ext uri="{FF2B5EF4-FFF2-40B4-BE49-F238E27FC236}">
                <a16:creationId xmlns:a16="http://schemas.microsoft.com/office/drawing/2014/main" id="{88B4C5EE-21B6-42B8-8CFF-DB2161A119A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22</a:t>
            </a:fld>
            <a:endParaRPr lang="en-US"/>
          </a:p>
        </p:txBody>
      </p:sp>
    </p:spTree>
    <p:extLst>
      <p:ext uri="{BB962C8B-B14F-4D97-AF65-F5344CB8AC3E}">
        <p14:creationId xmlns:p14="http://schemas.microsoft.com/office/powerpoint/2010/main" val="6381080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Reference data</a:t>
            </a:r>
          </a:p>
        </p:txBody>
      </p:sp>
      <p:sp>
        <p:nvSpPr>
          <p:cNvPr id="3" name="Text Placeholder 2"/>
          <p:cNvSpPr>
            <a:spLocks noGrp="1"/>
          </p:cNvSpPr>
          <p:nvPr>
            <p:ph type="body" idx="1"/>
          </p:nvPr>
        </p:nvSpPr>
        <p:spPr/>
        <p:txBody>
          <a:bodyPr/>
          <a:lstStyle/>
          <a:p>
            <a:pPr marL="0"/>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23</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4227194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Metrics</a:t>
            </a:r>
            <a:br>
              <a:rPr lang="en-US" dirty="0"/>
            </a:br>
            <a:r>
              <a:rPr lang="en-US" dirty="0"/>
              <a:t>for Quantitative Comparisons</a:t>
            </a:r>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a:t>: Accuracy and Precision meet or slightly exceed requirements. Potential contributors for deviations are identified.</a:t>
            </a:r>
          </a:p>
          <a:p>
            <a:pPr marL="457200" lvl="0" indent="-228600" rtl="0">
              <a:spcBef>
                <a:spcPts val="0"/>
              </a:spcBef>
            </a:pPr>
            <a:endParaRPr lang="en-US" sz="2400" dirty="0">
              <a:solidFill>
                <a:srgbClr val="FFFF00"/>
              </a:solidFill>
            </a:endParaRPr>
          </a:p>
          <a:p>
            <a:pPr marL="457200" lvl="0" indent="-228600" rtl="0">
              <a:spcBef>
                <a:spcPts val="0"/>
              </a:spcBef>
            </a:pPr>
            <a:r>
              <a:rPr lang="en-US" sz="2400" dirty="0">
                <a:solidFill>
                  <a:srgbClr val="FFFF00"/>
                </a:solidFill>
              </a:rPr>
              <a:t>Partial-Passed</a:t>
            </a:r>
            <a:r>
              <a:rPr lang="en-US" sz="2400" dirty="0"/>
              <a:t>: Accuracy/Precision deviates significantly from requirements, but potential contributors for deviations are identified.</a:t>
            </a:r>
          </a:p>
          <a:p>
            <a:pPr marL="457200" lvl="0" indent="-228600">
              <a:spcBef>
                <a:spcPts val="0"/>
              </a:spcBef>
            </a:pPr>
            <a:endParaRPr lang="en-US" sz="2400" dirty="0">
              <a:solidFill>
                <a:srgbClr val="FF0000"/>
              </a:solidFill>
            </a:endParaRPr>
          </a:p>
          <a:p>
            <a:pPr marL="457200" lvl="0" indent="-228600">
              <a:spcBef>
                <a:spcPts val="0"/>
              </a:spcBef>
            </a:pPr>
            <a:r>
              <a:rPr lang="en-US" sz="2400" dirty="0">
                <a:solidFill>
                  <a:srgbClr val="FF0000"/>
                </a:solidFill>
              </a:rPr>
              <a:t>Failed</a:t>
            </a:r>
            <a:r>
              <a:rPr lang="en-US" sz="2400" dirty="0"/>
              <a:t>: Accuracy/Precision deviates significantly from requirements and source of poor performance is unknown, or source known and correction requires new algorithm.</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24</a:t>
            </a:fld>
            <a:endParaRPr lang="en-US" altLang="en-US" dirty="0">
              <a:solidFill>
                <a:prstClr val="white"/>
              </a:solidFill>
            </a:endParaRPr>
          </a:p>
        </p:txBody>
      </p:sp>
    </p:spTree>
    <p:extLst>
      <p:ext uri="{BB962C8B-B14F-4D97-AF65-F5344CB8AC3E}">
        <p14:creationId xmlns:p14="http://schemas.microsoft.com/office/powerpoint/2010/main" val="671892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GOES-18 RSR with CERES RSR</a:t>
            </a:r>
          </a:p>
        </p:txBody>
      </p:sp>
      <p:sp>
        <p:nvSpPr>
          <p:cNvPr id="3" name="Text Placeholder 2"/>
          <p:cNvSpPr>
            <a:spLocks noGrp="1"/>
          </p:cNvSpPr>
          <p:nvPr>
            <p:ph type="body" idx="1"/>
          </p:nvPr>
        </p:nvSpPr>
        <p:spPr/>
        <p:txBody>
          <a:bodyPr/>
          <a:lstStyle/>
          <a:p>
            <a:pPr marL="0"/>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25</a:t>
            </a:fld>
            <a:endParaRPr lang="en-US"/>
          </a:p>
        </p:txBody>
      </p:sp>
    </p:spTree>
    <p:extLst>
      <p:ext uri="{BB962C8B-B14F-4D97-AF65-F5344CB8AC3E}">
        <p14:creationId xmlns:p14="http://schemas.microsoft.com/office/powerpoint/2010/main" val="30267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ABI-FD_RSR06</a:t>
            </a:r>
          </a:p>
        </p:txBody>
      </p:sp>
      <p:sp>
        <p:nvSpPr>
          <p:cNvPr id="3" name="Text Placeholder 2"/>
          <p:cNvSpPr>
            <a:spLocks noGrp="1"/>
          </p:cNvSpPr>
          <p:nvPr>
            <p:ph type="body" idx="1"/>
          </p:nvPr>
        </p:nvSpPr>
        <p:spPr/>
        <p:txBody>
          <a:bodyPr/>
          <a:lstStyle/>
          <a:p>
            <a:pPr>
              <a:spcBef>
                <a:spcPts val="0"/>
              </a:spcBef>
            </a:pPr>
            <a:r>
              <a:rPr lang="en-US" sz="2400" dirty="0"/>
              <a:t>Comparison of G18 RSR with CERES/Terra TOA reflected flux on </a:t>
            </a:r>
            <a:r>
              <a:rPr lang="en-US" sz="2400" b="1" dirty="0">
                <a:solidFill>
                  <a:srgbClr val="FFFF00"/>
                </a:solidFill>
              </a:rPr>
              <a:t>8/11/2022</a:t>
            </a:r>
            <a:r>
              <a:rPr lang="en-US" sz="2400" dirty="0"/>
              <a:t> over </a:t>
            </a:r>
            <a:r>
              <a:rPr lang="en-US" sz="2400" b="1" dirty="0">
                <a:solidFill>
                  <a:srgbClr val="FFFF00"/>
                </a:solidFill>
              </a:rPr>
              <a:t>full disk</a:t>
            </a:r>
            <a:r>
              <a:rPr lang="en-US" sz="2400" dirty="0"/>
              <a:t>:</a:t>
            </a:r>
          </a:p>
          <a:p>
            <a:pPr lvl="1">
              <a:spcBef>
                <a:spcPts val="0"/>
              </a:spcBef>
            </a:pPr>
            <a:r>
              <a:rPr lang="en-US" sz="2000" dirty="0"/>
              <a:t>G18 (left), CERES (middle), and G18 – CERES difference (right).</a:t>
            </a:r>
          </a:p>
          <a:p>
            <a:pPr lvl="1">
              <a:spcBef>
                <a:spcPts val="0"/>
              </a:spcBef>
            </a:pPr>
            <a:r>
              <a:rPr lang="en-US" sz="2000" dirty="0"/>
              <a:t>Largest differences (± 300 Wm</a:t>
            </a:r>
            <a:r>
              <a:rPr lang="en-US" sz="2000" baseline="30000" dirty="0"/>
              <a:t>-2</a:t>
            </a:r>
            <a:r>
              <a:rPr lang="en-US" sz="2000" dirty="0"/>
              <a:t>) are over clouds.</a:t>
            </a:r>
          </a:p>
          <a:p>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26</a:t>
            </a:fld>
            <a:endParaRPr lang="en-US"/>
          </a:p>
        </p:txBody>
      </p:sp>
      <p:pic>
        <p:nvPicPr>
          <p:cNvPr id="6" name="Picture 5">
            <a:extLst>
              <a:ext uri="{FF2B5EF4-FFF2-40B4-BE49-F238E27FC236}">
                <a16:creationId xmlns:a16="http://schemas.microsoft.com/office/drawing/2014/main" id="{4BA38DAB-3998-4F37-8341-D957A3FDCC4A}"/>
              </a:ext>
            </a:extLst>
          </p:cNvPr>
          <p:cNvPicPr>
            <a:picLocks noChangeAspect="1"/>
          </p:cNvPicPr>
          <p:nvPr/>
        </p:nvPicPr>
        <p:blipFill>
          <a:blip r:embed="rId3"/>
          <a:stretch>
            <a:fillRect/>
          </a:stretch>
        </p:blipFill>
        <p:spPr>
          <a:xfrm>
            <a:off x="3044952" y="2976664"/>
            <a:ext cx="3017520" cy="3017520"/>
          </a:xfrm>
          <a:prstGeom prst="rect">
            <a:avLst/>
          </a:prstGeom>
        </p:spPr>
      </p:pic>
      <p:pic>
        <p:nvPicPr>
          <p:cNvPr id="10" name="Picture 9">
            <a:extLst>
              <a:ext uri="{FF2B5EF4-FFF2-40B4-BE49-F238E27FC236}">
                <a16:creationId xmlns:a16="http://schemas.microsoft.com/office/drawing/2014/main" id="{C63C4F03-7AD1-45D3-AE60-FC4C3A895E28}"/>
              </a:ext>
            </a:extLst>
          </p:cNvPr>
          <p:cNvPicPr>
            <a:picLocks noChangeAspect="1"/>
          </p:cNvPicPr>
          <p:nvPr/>
        </p:nvPicPr>
        <p:blipFill>
          <a:blip r:embed="rId4"/>
          <a:stretch>
            <a:fillRect/>
          </a:stretch>
        </p:blipFill>
        <p:spPr>
          <a:xfrm>
            <a:off x="6062472" y="2976664"/>
            <a:ext cx="3017520" cy="3017520"/>
          </a:xfrm>
          <a:prstGeom prst="rect">
            <a:avLst/>
          </a:prstGeom>
        </p:spPr>
      </p:pic>
      <p:pic>
        <p:nvPicPr>
          <p:cNvPr id="13" name="Picture 12">
            <a:extLst>
              <a:ext uri="{FF2B5EF4-FFF2-40B4-BE49-F238E27FC236}">
                <a16:creationId xmlns:a16="http://schemas.microsoft.com/office/drawing/2014/main" id="{8FB32BE4-5FCC-4F7B-9898-46C48E548A68}"/>
              </a:ext>
            </a:extLst>
          </p:cNvPr>
          <p:cNvPicPr>
            <a:picLocks noChangeAspect="1"/>
          </p:cNvPicPr>
          <p:nvPr/>
        </p:nvPicPr>
        <p:blipFill>
          <a:blip r:embed="rId5"/>
          <a:stretch>
            <a:fillRect/>
          </a:stretch>
        </p:blipFill>
        <p:spPr>
          <a:xfrm>
            <a:off x="64008" y="2976664"/>
            <a:ext cx="3017520" cy="3017520"/>
          </a:xfrm>
          <a:prstGeom prst="rect">
            <a:avLst/>
          </a:prstGeom>
        </p:spPr>
      </p:pic>
    </p:spTree>
    <p:extLst>
      <p:ext uri="{BB962C8B-B14F-4D97-AF65-F5344CB8AC3E}">
        <p14:creationId xmlns:p14="http://schemas.microsoft.com/office/powerpoint/2010/main" val="19478029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ABI-FD_RSR06</a:t>
            </a:r>
          </a:p>
        </p:txBody>
      </p:sp>
      <p:sp>
        <p:nvSpPr>
          <p:cNvPr id="3" name="Text Placeholder 2"/>
          <p:cNvSpPr>
            <a:spLocks noGrp="1"/>
          </p:cNvSpPr>
          <p:nvPr>
            <p:ph type="body" idx="1"/>
          </p:nvPr>
        </p:nvSpPr>
        <p:spPr/>
        <p:txBody>
          <a:bodyPr/>
          <a:lstStyle/>
          <a:p>
            <a:pPr>
              <a:spcBef>
                <a:spcPts val="0"/>
              </a:spcBef>
            </a:pPr>
            <a:r>
              <a:rPr lang="en-US" sz="2400" dirty="0"/>
              <a:t>Comparison of G18 </a:t>
            </a:r>
            <a:r>
              <a:rPr lang="en-US" sz="2400" b="1" dirty="0">
                <a:solidFill>
                  <a:srgbClr val="FFFF00"/>
                </a:solidFill>
              </a:rPr>
              <a:t>FD</a:t>
            </a:r>
            <a:r>
              <a:rPr lang="en-US" sz="2400" dirty="0"/>
              <a:t> RSR product with CERES/Terra TOA fluxes for </a:t>
            </a:r>
            <a:r>
              <a:rPr lang="en-US" sz="2400" b="1" dirty="0">
                <a:solidFill>
                  <a:srgbClr val="FFFF00"/>
                </a:solidFill>
              </a:rPr>
              <a:t>8/11/2022</a:t>
            </a:r>
            <a:r>
              <a:rPr lang="en-US" sz="2400" dirty="0"/>
              <a:t> over </a:t>
            </a:r>
            <a:r>
              <a:rPr lang="en-US" sz="2400" b="1" dirty="0">
                <a:solidFill>
                  <a:srgbClr val="FFFF00"/>
                </a:solidFill>
              </a:rPr>
              <a:t>full disk </a:t>
            </a:r>
            <a:r>
              <a:rPr lang="en-US" sz="2400" dirty="0"/>
              <a:t>(over 176K points).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
        <p:nvSpPr>
          <p:cNvPr id="10" name="TextBox 9"/>
          <p:cNvSpPr txBox="1"/>
          <p:nvPr/>
        </p:nvSpPr>
        <p:spPr>
          <a:xfrm>
            <a:off x="4572000" y="3808877"/>
            <a:ext cx="4210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6" name="TextBox 5"/>
          <p:cNvSpPr txBox="1"/>
          <p:nvPr/>
        </p:nvSpPr>
        <p:spPr>
          <a:xfrm>
            <a:off x="4572000" y="4221773"/>
            <a:ext cx="4187687" cy="1831271"/>
          </a:xfrm>
          <a:prstGeom prst="rect">
            <a:avLst/>
          </a:prstGeom>
          <a:noFill/>
        </p:spPr>
        <p:txBody>
          <a:bodyPr wrap="square" rtlCol="0">
            <a:spAutoFit/>
          </a:bodyPr>
          <a:lstStyle/>
          <a:p>
            <a:pPr marL="285750" indent="-285750">
              <a:spcAft>
                <a:spcPts val="600"/>
              </a:spcAft>
              <a:buClr>
                <a:schemeClr val="bg1"/>
              </a:buClr>
              <a:buFont typeface="Arial" panose="020B0604020202020204" pitchFamily="34" charset="0"/>
              <a:buChar char="•"/>
            </a:pPr>
            <a:r>
              <a:rPr lang="en-US" sz="1800" dirty="0">
                <a:solidFill>
                  <a:srgbClr val="FFC000"/>
                </a:solidFill>
              </a:rPr>
              <a:t>Only one day!</a:t>
            </a:r>
          </a:p>
          <a:p>
            <a:pPr marL="285750" indent="-285750">
              <a:buClr>
                <a:schemeClr val="bg1"/>
              </a:buClr>
              <a:buFont typeface="Arial" panose="020B0604020202020204" pitchFamily="34" charset="0"/>
              <a:buChar char="•"/>
            </a:pPr>
            <a:r>
              <a:rPr lang="en-US" sz="1800" dirty="0">
                <a:solidFill>
                  <a:schemeClr val="bg1"/>
                </a:solidFill>
              </a:rPr>
              <a:t>Accuracy (A) and precision (P) are within specs except for high range RSR (cloudy sky). (Similar to findings at the G17 Provisional PS-PVR.)</a:t>
            </a:r>
          </a:p>
        </p:txBody>
      </p:sp>
      <p:sp>
        <p:nvSpPr>
          <p:cNvPr id="9" name="TextBox 8"/>
          <p:cNvSpPr txBox="1"/>
          <p:nvPr/>
        </p:nvSpPr>
        <p:spPr>
          <a:xfrm>
            <a:off x="4572000" y="6110794"/>
            <a:ext cx="3865161" cy="738664"/>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a:p>
            <a:r>
              <a:rPr lang="en-US" dirty="0">
                <a:solidFill>
                  <a:schemeClr val="bg1"/>
                </a:solidFill>
              </a:rPr>
              <a:t>Number (N): number of samples</a:t>
            </a:r>
          </a:p>
        </p:txBody>
      </p:sp>
      <p:graphicFrame>
        <p:nvGraphicFramePr>
          <p:cNvPr id="11" name="Table 10"/>
          <p:cNvGraphicFramePr>
            <a:graphicFrameLocks noGrp="1"/>
          </p:cNvGraphicFramePr>
          <p:nvPr>
            <p:extLst>
              <p:ext uri="{D42A27DB-BD31-4B8C-83A1-F6EECF244321}">
                <p14:modId xmlns:p14="http://schemas.microsoft.com/office/powerpoint/2010/main" val="446981287"/>
              </p:ext>
            </p:extLst>
          </p:nvPr>
        </p:nvGraphicFramePr>
        <p:xfrm>
          <a:off x="4572000" y="2286000"/>
          <a:ext cx="4195482" cy="1493115"/>
        </p:xfrm>
        <a:graphic>
          <a:graphicData uri="http://schemas.openxmlformats.org/drawingml/2006/table">
            <a:tbl>
              <a:tblPr firstRow="1" bandRow="1">
                <a:tableStyleId>{D7EF39A4-3B55-471D-9E2F-5EDBCC4E9E3D}</a:tableStyleId>
              </a:tblPr>
              <a:tblGrid>
                <a:gridCol w="1278259">
                  <a:extLst>
                    <a:ext uri="{9D8B030D-6E8A-4147-A177-3AD203B41FA5}">
                      <a16:colId xmlns:a16="http://schemas.microsoft.com/office/drawing/2014/main" val="3197546001"/>
                    </a:ext>
                  </a:extLst>
                </a:gridCol>
                <a:gridCol w="1067069">
                  <a:extLst>
                    <a:ext uri="{9D8B030D-6E8A-4147-A177-3AD203B41FA5}">
                      <a16:colId xmlns:a16="http://schemas.microsoft.com/office/drawing/2014/main" val="3068684400"/>
                    </a:ext>
                  </a:extLst>
                </a:gridCol>
                <a:gridCol w="989261">
                  <a:extLst>
                    <a:ext uri="{9D8B030D-6E8A-4147-A177-3AD203B41FA5}">
                      <a16:colId xmlns:a16="http://schemas.microsoft.com/office/drawing/2014/main" val="3466011753"/>
                    </a:ext>
                  </a:extLst>
                </a:gridCol>
                <a:gridCol w="860893">
                  <a:extLst>
                    <a:ext uri="{9D8B030D-6E8A-4147-A177-3AD203B41FA5}">
                      <a16:colId xmlns:a16="http://schemas.microsoft.com/office/drawing/2014/main" val="1065907400"/>
                    </a:ext>
                  </a:extLst>
                </a:gridCol>
              </a:tblGrid>
              <a:tr h="37084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 </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70840">
                <a:tc>
                  <a:txBody>
                    <a:bodyPr/>
                    <a:lstStyle/>
                    <a:p>
                      <a:pPr algn="ctr"/>
                      <a:r>
                        <a:rPr lang="en-US" sz="1600" b="1" dirty="0"/>
                        <a:t>CERES &lt; 200</a:t>
                      </a:r>
                    </a:p>
                  </a:txBody>
                  <a:tcPr/>
                </a:tc>
                <a:tc>
                  <a:txBody>
                    <a:bodyPr/>
                    <a:lstStyle/>
                    <a:p>
                      <a:pPr algn="r"/>
                      <a:r>
                        <a:rPr lang="en-US" sz="1600" b="1" dirty="0"/>
                        <a:t>15 (110)</a:t>
                      </a:r>
                    </a:p>
                  </a:txBody>
                  <a:tcPr/>
                </a:tc>
                <a:tc>
                  <a:txBody>
                    <a:bodyPr/>
                    <a:lstStyle/>
                    <a:p>
                      <a:pPr algn="r"/>
                      <a:r>
                        <a:rPr lang="en-US" sz="1600" b="1" dirty="0"/>
                        <a:t>43 (100)</a:t>
                      </a:r>
                    </a:p>
                  </a:txBody>
                  <a:tcPr/>
                </a:tc>
                <a:tc>
                  <a:txBody>
                    <a:bodyPr/>
                    <a:lstStyle/>
                    <a:p>
                      <a:pPr algn="r"/>
                      <a:r>
                        <a:rPr lang="en-US" sz="1600" b="1" dirty="0"/>
                        <a:t>103,010</a:t>
                      </a:r>
                    </a:p>
                  </a:txBody>
                  <a:tcPr/>
                </a:tc>
                <a:extLst>
                  <a:ext uri="{0D108BD9-81ED-4DB2-BD59-A6C34878D82A}">
                    <a16:rowId xmlns:a16="http://schemas.microsoft.com/office/drawing/2014/main" val="1105077243"/>
                  </a:ext>
                </a:extLst>
              </a:tr>
              <a:tr h="370840">
                <a:tc>
                  <a:txBody>
                    <a:bodyPr/>
                    <a:lstStyle/>
                    <a:p>
                      <a:pPr algn="ctr"/>
                      <a:r>
                        <a:rPr lang="en-US" sz="1600" b="1" dirty="0"/>
                        <a:t>[200, 500]</a:t>
                      </a:r>
                    </a:p>
                  </a:txBody>
                  <a:tcPr/>
                </a:tc>
                <a:tc>
                  <a:txBody>
                    <a:bodyPr/>
                    <a:lstStyle/>
                    <a:p>
                      <a:pPr algn="r"/>
                      <a:r>
                        <a:rPr lang="en-US" sz="1600" b="1" dirty="0"/>
                        <a:t>17 (65)</a:t>
                      </a:r>
                    </a:p>
                  </a:txBody>
                  <a:tcPr/>
                </a:tc>
                <a:tc>
                  <a:txBody>
                    <a:bodyPr/>
                    <a:lstStyle/>
                    <a:p>
                      <a:pPr algn="r"/>
                      <a:r>
                        <a:rPr lang="en-US" sz="1600" b="1" dirty="0"/>
                        <a:t>80 (130)</a:t>
                      </a:r>
                    </a:p>
                  </a:txBody>
                  <a:tcPr/>
                </a:tc>
                <a:tc>
                  <a:txBody>
                    <a:bodyPr/>
                    <a:lstStyle/>
                    <a:p>
                      <a:pPr algn="r"/>
                      <a:r>
                        <a:rPr lang="en-US" sz="1600" b="1" dirty="0"/>
                        <a:t>65,690</a:t>
                      </a:r>
                    </a:p>
                  </a:txBody>
                  <a:tcPr/>
                </a:tc>
                <a:extLst>
                  <a:ext uri="{0D108BD9-81ED-4DB2-BD59-A6C34878D82A}">
                    <a16:rowId xmlns:a16="http://schemas.microsoft.com/office/drawing/2014/main" val="2538163557"/>
                  </a:ext>
                </a:extLst>
              </a:tr>
              <a:tr h="380595">
                <a:tc>
                  <a:txBody>
                    <a:bodyPr/>
                    <a:lstStyle/>
                    <a:p>
                      <a:pPr algn="ctr"/>
                      <a:r>
                        <a:rPr lang="en-US" sz="1600" b="1" dirty="0"/>
                        <a:t>CERES &gt; 500</a:t>
                      </a:r>
                    </a:p>
                  </a:txBody>
                  <a:tcPr/>
                </a:tc>
                <a:tc>
                  <a:txBody>
                    <a:bodyPr/>
                    <a:lstStyle/>
                    <a:p>
                      <a:pPr algn="r"/>
                      <a:r>
                        <a:rPr lang="en-US" sz="1600" b="1" dirty="0">
                          <a:solidFill>
                            <a:srgbClr val="C00000"/>
                          </a:solidFill>
                        </a:rPr>
                        <a:t>-117 </a:t>
                      </a:r>
                      <a:r>
                        <a:rPr lang="en-US" sz="1600" b="1" dirty="0"/>
                        <a:t>(85)</a:t>
                      </a:r>
                    </a:p>
                  </a:txBody>
                  <a:tcPr/>
                </a:tc>
                <a:tc>
                  <a:txBody>
                    <a:bodyPr/>
                    <a:lstStyle/>
                    <a:p>
                      <a:pPr algn="r"/>
                      <a:r>
                        <a:rPr lang="en-US" sz="1600" b="1" dirty="0">
                          <a:solidFill>
                            <a:srgbClr val="C00000"/>
                          </a:solidFill>
                        </a:rPr>
                        <a:t>144</a:t>
                      </a:r>
                      <a:r>
                        <a:rPr lang="en-US" sz="1600" b="1" dirty="0"/>
                        <a:t> (100)</a:t>
                      </a:r>
                    </a:p>
                  </a:txBody>
                  <a:tcPr/>
                </a:tc>
                <a:tc>
                  <a:txBody>
                    <a:bodyPr/>
                    <a:lstStyle/>
                    <a:p>
                      <a:pPr algn="r"/>
                      <a:r>
                        <a:rPr lang="en-US" sz="1600" b="1" dirty="0"/>
                        <a:t>8,135</a:t>
                      </a:r>
                    </a:p>
                  </a:txBody>
                  <a:tcPr/>
                </a:tc>
                <a:extLst>
                  <a:ext uri="{0D108BD9-81ED-4DB2-BD59-A6C34878D82A}">
                    <a16:rowId xmlns:a16="http://schemas.microsoft.com/office/drawing/2014/main" val="3183075478"/>
                  </a:ext>
                </a:extLst>
              </a:tr>
            </a:tbl>
          </a:graphicData>
        </a:graphic>
      </p:graphicFrame>
      <p:pic>
        <p:nvPicPr>
          <p:cNvPr id="8" name="Picture 7">
            <a:extLst>
              <a:ext uri="{FF2B5EF4-FFF2-40B4-BE49-F238E27FC236}">
                <a16:creationId xmlns:a16="http://schemas.microsoft.com/office/drawing/2014/main" id="{F94C7AC5-8B75-4571-A983-D795AFEE0EEE}"/>
              </a:ext>
            </a:extLst>
          </p:cNvPr>
          <p:cNvPicPr>
            <a:picLocks noChangeAspect="1"/>
          </p:cNvPicPr>
          <p:nvPr/>
        </p:nvPicPr>
        <p:blipFill>
          <a:blip r:embed="rId3"/>
          <a:stretch>
            <a:fillRect/>
          </a:stretch>
        </p:blipFill>
        <p:spPr>
          <a:xfrm>
            <a:off x="207561" y="2296758"/>
            <a:ext cx="4114800" cy="4114800"/>
          </a:xfrm>
          <a:prstGeom prst="rect">
            <a:avLst/>
          </a:prstGeom>
        </p:spPr>
      </p:pic>
      <p:sp>
        <p:nvSpPr>
          <p:cNvPr id="5" name="Oval 4">
            <a:extLst>
              <a:ext uri="{FF2B5EF4-FFF2-40B4-BE49-F238E27FC236}">
                <a16:creationId xmlns:a16="http://schemas.microsoft.com/office/drawing/2014/main" id="{561C4309-2CFF-437F-948B-80EA1F3B383C}"/>
              </a:ext>
            </a:extLst>
          </p:cNvPr>
          <p:cNvSpPr/>
          <p:nvPr/>
        </p:nvSpPr>
        <p:spPr>
          <a:xfrm>
            <a:off x="2820202" y="3429000"/>
            <a:ext cx="1006149" cy="1528011"/>
          </a:xfrm>
          <a:prstGeom prst="ellipse">
            <a:avLst/>
          </a:prstGeom>
          <a:no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75CBCB2-7793-45B1-B793-224AE776F14B}"/>
              </a:ext>
            </a:extLst>
          </p:cNvPr>
          <p:cNvSpPr txBox="1"/>
          <p:nvPr/>
        </p:nvSpPr>
        <p:spPr>
          <a:xfrm>
            <a:off x="1029902" y="3082169"/>
            <a:ext cx="2175596" cy="307777"/>
          </a:xfrm>
          <a:prstGeom prst="rect">
            <a:avLst/>
          </a:prstGeom>
          <a:noFill/>
        </p:spPr>
        <p:txBody>
          <a:bodyPr wrap="none" rtlCol="0">
            <a:spAutoFit/>
          </a:bodyPr>
          <a:lstStyle/>
          <a:p>
            <a:r>
              <a:rPr lang="en-US" dirty="0">
                <a:solidFill>
                  <a:srgbClr val="385D8A"/>
                </a:solidFill>
              </a:rPr>
              <a:t>Predominantly ice clouds</a:t>
            </a:r>
          </a:p>
        </p:txBody>
      </p:sp>
      <p:cxnSp>
        <p:nvCxnSpPr>
          <p:cNvPr id="13" name="Connector: Elbow 12">
            <a:extLst>
              <a:ext uri="{FF2B5EF4-FFF2-40B4-BE49-F238E27FC236}">
                <a16:creationId xmlns:a16="http://schemas.microsoft.com/office/drawing/2014/main" id="{E7F9809F-58B5-4B1A-829D-B226E50B279C}"/>
              </a:ext>
            </a:extLst>
          </p:cNvPr>
          <p:cNvCxnSpPr>
            <a:cxnSpLocks/>
            <a:stCxn id="5" idx="0"/>
          </p:cNvCxnSpPr>
          <p:nvPr/>
        </p:nvCxnSpPr>
        <p:spPr>
          <a:xfrm rot="16200000" flipV="1">
            <a:off x="2175387" y="2281110"/>
            <a:ext cx="108284" cy="2187496"/>
          </a:xfrm>
          <a:prstGeom prst="bentConnector2">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22073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ABI-FD_RSR06</a:t>
            </a:r>
          </a:p>
        </p:txBody>
      </p:sp>
      <p:sp>
        <p:nvSpPr>
          <p:cNvPr id="3" name="Text Placeholder 2"/>
          <p:cNvSpPr>
            <a:spLocks noGrp="1"/>
          </p:cNvSpPr>
          <p:nvPr>
            <p:ph type="body" idx="1"/>
          </p:nvPr>
        </p:nvSpPr>
        <p:spPr/>
        <p:txBody>
          <a:bodyPr/>
          <a:lstStyle/>
          <a:p>
            <a:pPr>
              <a:spcBef>
                <a:spcPts val="0"/>
              </a:spcBef>
            </a:pPr>
            <a:r>
              <a:rPr lang="en-US" sz="2000" dirty="0"/>
              <a:t>Comparison of G18 </a:t>
            </a:r>
            <a:r>
              <a:rPr lang="en-US" sz="2000" b="1" dirty="0">
                <a:solidFill>
                  <a:srgbClr val="FFFF00"/>
                </a:solidFill>
              </a:rPr>
              <a:t>FD</a:t>
            </a:r>
            <a:r>
              <a:rPr lang="en-US" sz="2000" dirty="0"/>
              <a:t> RSR product with CERES/Terra TOA fluxes for the time period </a:t>
            </a:r>
            <a:r>
              <a:rPr lang="en-US" sz="2000" b="1" dirty="0">
                <a:solidFill>
                  <a:srgbClr val="FFFF00"/>
                </a:solidFill>
              </a:rPr>
              <a:t>7/28 – 10/15, 2022 </a:t>
            </a:r>
            <a:r>
              <a:rPr lang="en-US" sz="2000" dirty="0"/>
              <a:t>over </a:t>
            </a:r>
            <a:r>
              <a:rPr lang="en-US" sz="2000" b="1" dirty="0">
                <a:solidFill>
                  <a:srgbClr val="FFFF00"/>
                </a:solidFill>
              </a:rPr>
              <a:t>full disk</a:t>
            </a:r>
            <a:r>
              <a:rPr lang="en-US" sz="2000" dirty="0"/>
              <a:t>.</a:t>
            </a:r>
          </a:p>
          <a:p>
            <a:r>
              <a:rPr lang="en-US" sz="2000" dirty="0"/>
              <a:t>Accuracy (A) and precision (P) are within specs except for high range A and P (cloudy sky).</a:t>
            </a:r>
          </a:p>
          <a:p>
            <a:r>
              <a:rPr lang="en-US" sz="2000" dirty="0"/>
              <a:t>G18 AP stats are similar to G17 AP stats.</a:t>
            </a:r>
          </a:p>
          <a:p>
            <a:r>
              <a:rPr lang="en-US" sz="2000" dirty="0"/>
              <a:t>Empirical narrowband-to-broadband conversion (in enterprise algorithm) is expected to provide compliance (see </a:t>
            </a:r>
            <a:r>
              <a:rPr lang="en-US" sz="2000" i="1" dirty="0"/>
              <a:t>Supplement D</a:t>
            </a:r>
            <a:r>
              <a:rPr lang="en-US" sz="2000" dirty="0"/>
              <a: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sp>
        <p:nvSpPr>
          <p:cNvPr id="9" name="TextBox 8"/>
          <p:cNvSpPr txBox="1"/>
          <p:nvPr/>
        </p:nvSpPr>
        <p:spPr>
          <a:xfrm>
            <a:off x="2620183" y="5678690"/>
            <a:ext cx="3903633" cy="1107996"/>
          </a:xfrm>
          <a:prstGeom prst="rect">
            <a:avLst/>
          </a:prstGeom>
          <a:noFill/>
        </p:spPr>
        <p:txBody>
          <a:bodyPr wrap="none" rtlCol="0">
            <a:spAutoFit/>
          </a:bodyPr>
          <a:lstStyle/>
          <a:p>
            <a:pPr>
              <a:spcAft>
                <a:spcPts val="1200"/>
              </a:spcAft>
            </a:pPr>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a:p>
            <a:r>
              <a:rPr lang="en-US" dirty="0">
                <a:solidFill>
                  <a:schemeClr val="bg1"/>
                </a:solidFill>
              </a:rPr>
              <a:t>Accuracy (A): mean bias (satellite – reference)</a:t>
            </a:r>
          </a:p>
          <a:p>
            <a:r>
              <a:rPr lang="en-US" dirty="0">
                <a:solidFill>
                  <a:schemeClr val="bg1"/>
                </a:solidFill>
              </a:rPr>
              <a:t>Precision (P): standard deviation of biases</a:t>
            </a:r>
          </a:p>
          <a:p>
            <a:r>
              <a:rPr lang="en-US" dirty="0">
                <a:solidFill>
                  <a:schemeClr val="bg1"/>
                </a:solidFill>
              </a:rPr>
              <a:t>Number (N): number of samples</a:t>
            </a:r>
          </a:p>
        </p:txBody>
      </p:sp>
      <p:graphicFrame>
        <p:nvGraphicFramePr>
          <p:cNvPr id="11" name="Table 10"/>
          <p:cNvGraphicFramePr>
            <a:graphicFrameLocks noGrp="1"/>
          </p:cNvGraphicFramePr>
          <p:nvPr>
            <p:extLst>
              <p:ext uri="{D42A27DB-BD31-4B8C-83A1-F6EECF244321}">
                <p14:modId xmlns:p14="http://schemas.microsoft.com/office/powerpoint/2010/main" val="2256497905"/>
              </p:ext>
            </p:extLst>
          </p:nvPr>
        </p:nvGraphicFramePr>
        <p:xfrm>
          <a:off x="129945" y="3968840"/>
          <a:ext cx="4393930" cy="1676400"/>
        </p:xfrm>
        <a:graphic>
          <a:graphicData uri="http://schemas.openxmlformats.org/drawingml/2006/table">
            <a:tbl>
              <a:tblPr firstRow="1" bandRow="1">
                <a:tableStyleId>{D7EF39A4-3B55-471D-9E2F-5EDBCC4E9E3D}</a:tableStyleId>
              </a:tblPr>
              <a:tblGrid>
                <a:gridCol w="1250156">
                  <a:extLst>
                    <a:ext uri="{9D8B030D-6E8A-4147-A177-3AD203B41FA5}">
                      <a16:colId xmlns:a16="http://schemas.microsoft.com/office/drawing/2014/main" val="3197546001"/>
                    </a:ext>
                  </a:extLst>
                </a:gridCol>
                <a:gridCol w="976219">
                  <a:extLst>
                    <a:ext uri="{9D8B030D-6E8A-4147-A177-3AD203B41FA5}">
                      <a16:colId xmlns:a16="http://schemas.microsoft.com/office/drawing/2014/main" val="3068684400"/>
                    </a:ext>
                  </a:extLst>
                </a:gridCol>
                <a:gridCol w="993273">
                  <a:extLst>
                    <a:ext uri="{9D8B030D-6E8A-4147-A177-3AD203B41FA5}">
                      <a16:colId xmlns:a16="http://schemas.microsoft.com/office/drawing/2014/main" val="3466011753"/>
                    </a:ext>
                  </a:extLst>
                </a:gridCol>
                <a:gridCol w="1174282">
                  <a:extLst>
                    <a:ext uri="{9D8B030D-6E8A-4147-A177-3AD203B41FA5}">
                      <a16:colId xmlns:a16="http://schemas.microsoft.com/office/drawing/2014/main" val="1065907400"/>
                    </a:ext>
                  </a:extLst>
                </a:gridCol>
              </a:tblGrid>
              <a:tr h="168524">
                <a:tc gridSpan="4">
                  <a:txBody>
                    <a:bodyPr/>
                    <a:lstStyle/>
                    <a:p>
                      <a:pPr algn="ctr"/>
                      <a:r>
                        <a:rPr lang="en-US" sz="1600" b="1" dirty="0"/>
                        <a:t>G18</a:t>
                      </a:r>
                    </a:p>
                  </a:txBody>
                  <a:tcPr anchor="ctr">
                    <a:lnB w="12700" cap="flat" cmpd="sng" algn="ctr">
                      <a:solidFill>
                        <a:schemeClr val="bg1"/>
                      </a:solidFill>
                      <a:prstDash val="solid"/>
                      <a:round/>
                      <a:headEnd type="none" w="med" len="med"/>
                      <a:tailEnd type="none" w="med" len="med"/>
                    </a:lnB>
                    <a:solidFill>
                      <a:srgbClr val="4F81BD"/>
                    </a:solidFill>
                  </a:tcPr>
                </a:tc>
                <a:tc hMerge="1">
                  <a:txBody>
                    <a:bodyPr/>
                    <a:lstStyle/>
                    <a:p>
                      <a:pPr algn="ctr"/>
                      <a:endParaRPr lang="en-US" sz="1600" b="1" dirty="0"/>
                    </a:p>
                  </a:txBody>
                  <a:tcPr anchor="ctr"/>
                </a:tc>
                <a:tc hMerge="1">
                  <a:txBody>
                    <a:bodyPr/>
                    <a:lstStyle/>
                    <a:p>
                      <a:pPr algn="ctr"/>
                      <a:endParaRPr lang="en-US" sz="1600" b="1" dirty="0"/>
                    </a:p>
                  </a:txBody>
                  <a:tcPr anchor="ctr"/>
                </a:tc>
                <a:tc hMerge="1">
                  <a:txBody>
                    <a:bodyPr/>
                    <a:lstStyle/>
                    <a:p>
                      <a:pPr algn="ctr"/>
                      <a:endParaRPr lang="en-US" sz="1600" b="1" dirty="0"/>
                    </a:p>
                  </a:txBody>
                  <a:tcPr anchor="ctr"/>
                </a:tc>
                <a:extLst>
                  <a:ext uri="{0D108BD9-81ED-4DB2-BD59-A6C34878D82A}">
                    <a16:rowId xmlns:a16="http://schemas.microsoft.com/office/drawing/2014/main" val="4046221398"/>
                  </a:ext>
                </a:extLst>
              </a:tr>
              <a:tr h="168524">
                <a:tc>
                  <a:txBody>
                    <a:bodyPr/>
                    <a:lstStyle/>
                    <a:p>
                      <a:pPr algn="ctr"/>
                      <a:r>
                        <a:rPr lang="en-US" sz="1600" b="1" dirty="0">
                          <a:solidFill>
                            <a:schemeClr val="bg1"/>
                          </a:solidFill>
                        </a:rPr>
                        <a:t>Range</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A</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P </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3702844471"/>
                  </a:ext>
                </a:extLst>
              </a:tr>
              <a:tr h="277752">
                <a:tc>
                  <a:txBody>
                    <a:bodyPr/>
                    <a:lstStyle/>
                    <a:p>
                      <a:pPr algn="ctr"/>
                      <a:r>
                        <a:rPr lang="en-US" sz="1600" b="1" dirty="0"/>
                        <a:t>CERES &lt; 200</a:t>
                      </a:r>
                    </a:p>
                  </a:txBody>
                  <a:tcPr anchor="ctr">
                    <a:lnT w="38100" cap="flat" cmpd="sng" algn="ctr">
                      <a:solidFill>
                        <a:schemeClr val="bg1"/>
                      </a:solidFill>
                      <a:prstDash val="solid"/>
                      <a:round/>
                      <a:headEnd type="none" w="med" len="med"/>
                      <a:tailEnd type="none" w="med" len="med"/>
                    </a:lnT>
                  </a:tcPr>
                </a:tc>
                <a:tc>
                  <a:txBody>
                    <a:bodyPr/>
                    <a:lstStyle/>
                    <a:p>
                      <a:pPr algn="r"/>
                      <a:r>
                        <a:rPr lang="en-US" sz="1600" b="1" dirty="0"/>
                        <a:t>40 (110)</a:t>
                      </a:r>
                    </a:p>
                  </a:txBody>
                  <a:tcPr anchor="ctr">
                    <a:lnT w="38100" cap="flat" cmpd="sng" algn="ctr">
                      <a:solidFill>
                        <a:schemeClr val="bg1"/>
                      </a:solidFill>
                      <a:prstDash val="solid"/>
                      <a:round/>
                      <a:headEnd type="none" w="med" len="med"/>
                      <a:tailEnd type="none" w="med" len="med"/>
                    </a:lnT>
                  </a:tcPr>
                </a:tc>
                <a:tc>
                  <a:txBody>
                    <a:bodyPr/>
                    <a:lstStyle/>
                    <a:p>
                      <a:pPr algn="r"/>
                      <a:r>
                        <a:rPr lang="en-US" sz="1600" b="1" dirty="0"/>
                        <a:t>65 (100)</a:t>
                      </a:r>
                    </a:p>
                  </a:txBody>
                  <a:tcPr anchor="ctr">
                    <a:lnT w="38100" cap="flat" cmpd="sng" algn="ctr">
                      <a:solidFill>
                        <a:schemeClr val="bg1"/>
                      </a:solidFill>
                      <a:prstDash val="solid"/>
                      <a:round/>
                      <a:headEnd type="none" w="med" len="med"/>
                      <a:tailEnd type="none" w="med" len="med"/>
                    </a:lnT>
                  </a:tcPr>
                </a:tc>
                <a:tc>
                  <a:txBody>
                    <a:bodyPr/>
                    <a:lstStyle/>
                    <a:p>
                      <a:pPr algn="r" fontAlgn="b"/>
                      <a:r>
                        <a:rPr lang="en-US" sz="1600" b="1" i="0" u="none" strike="noStrike" dirty="0">
                          <a:solidFill>
                            <a:srgbClr val="000000"/>
                          </a:solidFill>
                          <a:effectLst/>
                          <a:latin typeface="Calibri" panose="020F0502020204030204" pitchFamily="34" charset="0"/>
                        </a:rPr>
                        <a:t>16,230,138</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05077243"/>
                  </a:ext>
                </a:extLst>
              </a:tr>
              <a:tr h="168524">
                <a:tc>
                  <a:txBody>
                    <a:bodyPr/>
                    <a:lstStyle/>
                    <a:p>
                      <a:pPr algn="ctr"/>
                      <a:r>
                        <a:rPr lang="en-US" sz="1600" b="1" dirty="0"/>
                        <a:t>[200, 500]</a:t>
                      </a:r>
                    </a:p>
                  </a:txBody>
                  <a:tcPr anchor="ctr"/>
                </a:tc>
                <a:tc>
                  <a:txBody>
                    <a:bodyPr/>
                    <a:lstStyle/>
                    <a:p>
                      <a:pPr algn="r"/>
                      <a:r>
                        <a:rPr lang="en-US" sz="1600" b="1" dirty="0"/>
                        <a:t>24 (65)</a:t>
                      </a:r>
                    </a:p>
                  </a:txBody>
                  <a:tcPr anchor="ctr"/>
                </a:tc>
                <a:tc>
                  <a:txBody>
                    <a:bodyPr/>
                    <a:lstStyle/>
                    <a:p>
                      <a:pPr algn="r"/>
                      <a:r>
                        <a:rPr lang="en-US" sz="1600" b="1" dirty="0"/>
                        <a:t>78 (130)</a:t>
                      </a:r>
                    </a:p>
                  </a:txBody>
                  <a:tcPr anchor="ctr"/>
                </a:tc>
                <a:tc>
                  <a:txBody>
                    <a:bodyPr/>
                    <a:lstStyle/>
                    <a:p>
                      <a:pPr algn="r" fontAlgn="b"/>
                      <a:r>
                        <a:rPr lang="en-US" sz="1600" b="1" i="0" u="none" strike="noStrike" dirty="0">
                          <a:solidFill>
                            <a:srgbClr val="000000"/>
                          </a:solidFill>
                          <a:effectLst/>
                          <a:latin typeface="Calibri" panose="020F0502020204030204" pitchFamily="34" charset="0"/>
                        </a:rPr>
                        <a:t>13,087,788</a:t>
                      </a:r>
                    </a:p>
                  </a:txBody>
                  <a:tcPr anchor="ctr"/>
                </a:tc>
                <a:extLst>
                  <a:ext uri="{0D108BD9-81ED-4DB2-BD59-A6C34878D82A}">
                    <a16:rowId xmlns:a16="http://schemas.microsoft.com/office/drawing/2014/main" val="2538163557"/>
                  </a:ext>
                </a:extLst>
              </a:tr>
              <a:tr h="277752">
                <a:tc>
                  <a:txBody>
                    <a:bodyPr/>
                    <a:lstStyle/>
                    <a:p>
                      <a:pPr algn="ctr"/>
                      <a:r>
                        <a:rPr lang="en-US" sz="1600" b="1" dirty="0"/>
                        <a:t>CERES &gt; 500</a:t>
                      </a:r>
                    </a:p>
                  </a:txBody>
                  <a:tcPr anchor="ctr"/>
                </a:tc>
                <a:tc>
                  <a:txBody>
                    <a:bodyPr/>
                    <a:lstStyle/>
                    <a:p>
                      <a:pPr algn="r"/>
                      <a:r>
                        <a:rPr lang="en-US" sz="1600" b="1" dirty="0">
                          <a:solidFill>
                            <a:srgbClr val="C00000"/>
                          </a:solidFill>
                        </a:rPr>
                        <a:t>-105</a:t>
                      </a:r>
                      <a:r>
                        <a:rPr lang="en-US" sz="1600" b="1" baseline="0" dirty="0"/>
                        <a:t> </a:t>
                      </a:r>
                      <a:r>
                        <a:rPr lang="en-US" sz="1600" b="1" dirty="0"/>
                        <a:t>(85)</a:t>
                      </a:r>
                    </a:p>
                  </a:txBody>
                  <a:tcPr anchor="ctr"/>
                </a:tc>
                <a:tc>
                  <a:txBody>
                    <a:bodyPr/>
                    <a:lstStyle/>
                    <a:p>
                      <a:pPr algn="r"/>
                      <a:r>
                        <a:rPr lang="en-US" sz="1600" b="1" dirty="0">
                          <a:solidFill>
                            <a:srgbClr val="C00000"/>
                          </a:solidFill>
                        </a:rPr>
                        <a:t>136</a:t>
                      </a:r>
                      <a:r>
                        <a:rPr lang="en-US" sz="1600" b="1" dirty="0"/>
                        <a:t> (100)</a:t>
                      </a:r>
                    </a:p>
                  </a:txBody>
                  <a:tcPr anchor="ctr"/>
                </a:tc>
                <a:tc>
                  <a:txBody>
                    <a:bodyPr/>
                    <a:lstStyle/>
                    <a:p>
                      <a:pPr algn="r" fontAlgn="b"/>
                      <a:r>
                        <a:rPr lang="en-US" sz="1600" b="1" i="0" u="none" strike="noStrike" dirty="0">
                          <a:solidFill>
                            <a:srgbClr val="000000"/>
                          </a:solidFill>
                          <a:effectLst/>
                          <a:latin typeface="Calibri" panose="020F0502020204030204" pitchFamily="34" charset="0"/>
                        </a:rPr>
                        <a:t>1,285,636</a:t>
                      </a:r>
                    </a:p>
                  </a:txBody>
                  <a:tcPr anchor="ctr"/>
                </a:tc>
                <a:extLst>
                  <a:ext uri="{0D108BD9-81ED-4DB2-BD59-A6C34878D82A}">
                    <a16:rowId xmlns:a16="http://schemas.microsoft.com/office/drawing/2014/main" val="3183075478"/>
                  </a:ext>
                </a:extLst>
              </a:tr>
            </a:tbl>
          </a:graphicData>
        </a:graphic>
      </p:graphicFrame>
      <p:graphicFrame>
        <p:nvGraphicFramePr>
          <p:cNvPr id="7" name="Table 6">
            <a:extLst>
              <a:ext uri="{FF2B5EF4-FFF2-40B4-BE49-F238E27FC236}">
                <a16:creationId xmlns:a16="http://schemas.microsoft.com/office/drawing/2014/main" id="{97E2CDE9-F0F8-4E10-92F2-B256C845B447}"/>
              </a:ext>
            </a:extLst>
          </p:cNvPr>
          <p:cNvGraphicFramePr>
            <a:graphicFrameLocks noGrp="1"/>
          </p:cNvGraphicFramePr>
          <p:nvPr>
            <p:extLst>
              <p:ext uri="{D42A27DB-BD31-4B8C-83A1-F6EECF244321}">
                <p14:modId xmlns:p14="http://schemas.microsoft.com/office/powerpoint/2010/main" val="1194361833"/>
              </p:ext>
            </p:extLst>
          </p:nvPr>
        </p:nvGraphicFramePr>
        <p:xfrm>
          <a:off x="4620127" y="3973307"/>
          <a:ext cx="4393930" cy="1676400"/>
        </p:xfrm>
        <a:graphic>
          <a:graphicData uri="http://schemas.openxmlformats.org/drawingml/2006/table">
            <a:tbl>
              <a:tblPr firstRow="1" bandRow="1">
                <a:tableStyleId>{D7EF39A4-3B55-471D-9E2F-5EDBCC4E9E3D}</a:tableStyleId>
              </a:tblPr>
              <a:tblGrid>
                <a:gridCol w="1250156">
                  <a:extLst>
                    <a:ext uri="{9D8B030D-6E8A-4147-A177-3AD203B41FA5}">
                      <a16:colId xmlns:a16="http://schemas.microsoft.com/office/drawing/2014/main" val="3197546001"/>
                    </a:ext>
                  </a:extLst>
                </a:gridCol>
                <a:gridCol w="978091">
                  <a:extLst>
                    <a:ext uri="{9D8B030D-6E8A-4147-A177-3AD203B41FA5}">
                      <a16:colId xmlns:a16="http://schemas.microsoft.com/office/drawing/2014/main" val="3068684400"/>
                    </a:ext>
                  </a:extLst>
                </a:gridCol>
                <a:gridCol w="991402">
                  <a:extLst>
                    <a:ext uri="{9D8B030D-6E8A-4147-A177-3AD203B41FA5}">
                      <a16:colId xmlns:a16="http://schemas.microsoft.com/office/drawing/2014/main" val="3466011753"/>
                    </a:ext>
                  </a:extLst>
                </a:gridCol>
                <a:gridCol w="1174281">
                  <a:extLst>
                    <a:ext uri="{9D8B030D-6E8A-4147-A177-3AD203B41FA5}">
                      <a16:colId xmlns:a16="http://schemas.microsoft.com/office/drawing/2014/main" val="1065907400"/>
                    </a:ext>
                  </a:extLst>
                </a:gridCol>
              </a:tblGrid>
              <a:tr h="330214">
                <a:tc gridSpan="4">
                  <a:txBody>
                    <a:bodyPr/>
                    <a:lstStyle/>
                    <a:p>
                      <a:pPr algn="ctr"/>
                      <a:r>
                        <a:rPr lang="en-US" sz="1600" b="1" dirty="0"/>
                        <a:t>G17</a:t>
                      </a:r>
                    </a:p>
                  </a:txBody>
                  <a:tcPr anchor="ctr">
                    <a:lnB w="12700" cap="flat" cmpd="sng" algn="ctr">
                      <a:solidFill>
                        <a:schemeClr val="bg1"/>
                      </a:solidFill>
                      <a:prstDash val="solid"/>
                      <a:round/>
                      <a:headEnd type="none" w="med" len="med"/>
                      <a:tailEnd type="none" w="med" len="med"/>
                    </a:lnB>
                  </a:tcPr>
                </a:tc>
                <a:tc hMerge="1">
                  <a:txBody>
                    <a:bodyPr/>
                    <a:lstStyle/>
                    <a:p>
                      <a:pPr algn="ctr"/>
                      <a:endParaRPr lang="en-US" sz="1600" b="1" dirty="0"/>
                    </a:p>
                  </a:txBody>
                  <a:tcPr anchor="ctr"/>
                </a:tc>
                <a:tc hMerge="1">
                  <a:txBody>
                    <a:bodyPr/>
                    <a:lstStyle/>
                    <a:p>
                      <a:pPr algn="ctr"/>
                      <a:endParaRPr lang="en-US" sz="1600" b="1" dirty="0"/>
                    </a:p>
                  </a:txBody>
                  <a:tcPr marL="45720" anchor="ctr"/>
                </a:tc>
                <a:tc hMerge="1">
                  <a:txBody>
                    <a:bodyPr/>
                    <a:lstStyle/>
                    <a:p>
                      <a:pPr algn="ctr"/>
                      <a:endParaRPr lang="en-US" sz="1600" b="1" dirty="0"/>
                    </a:p>
                  </a:txBody>
                  <a:tcPr anchor="ctr"/>
                </a:tc>
                <a:extLst>
                  <a:ext uri="{0D108BD9-81ED-4DB2-BD59-A6C34878D82A}">
                    <a16:rowId xmlns:a16="http://schemas.microsoft.com/office/drawing/2014/main" val="1323215079"/>
                  </a:ext>
                </a:extLst>
              </a:tr>
              <a:tr h="330214">
                <a:tc>
                  <a:txBody>
                    <a:bodyPr/>
                    <a:lstStyle/>
                    <a:p>
                      <a:pPr algn="ctr"/>
                      <a:r>
                        <a:rPr lang="en-US" sz="1600" b="1" dirty="0">
                          <a:solidFill>
                            <a:schemeClr val="bg1"/>
                          </a:solidFill>
                        </a:rPr>
                        <a:t>Range</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A</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P </a:t>
                      </a:r>
                    </a:p>
                  </a:txBody>
                  <a:tcPr marL="45720"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N</a:t>
                      </a: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3702844471"/>
                  </a:ext>
                </a:extLst>
              </a:tr>
              <a:tr h="330214">
                <a:tc>
                  <a:txBody>
                    <a:bodyPr/>
                    <a:lstStyle/>
                    <a:p>
                      <a:pPr algn="ctr"/>
                      <a:r>
                        <a:rPr lang="en-US" sz="1600" b="1" dirty="0"/>
                        <a:t>CERES &lt; 200</a:t>
                      </a:r>
                    </a:p>
                  </a:txBody>
                  <a:tcPr anchor="ctr">
                    <a:lnT w="38100" cap="flat" cmpd="sng" algn="ctr">
                      <a:solidFill>
                        <a:schemeClr val="bg1"/>
                      </a:solidFill>
                      <a:prstDash val="solid"/>
                      <a:round/>
                      <a:headEnd type="none" w="med" len="med"/>
                      <a:tailEnd type="none" w="med" len="med"/>
                    </a:lnT>
                  </a:tcPr>
                </a:tc>
                <a:tc>
                  <a:txBody>
                    <a:bodyPr/>
                    <a:lstStyle/>
                    <a:p>
                      <a:pPr algn="r"/>
                      <a:r>
                        <a:rPr lang="en-US" sz="1600" b="1" dirty="0"/>
                        <a:t>47 (110)</a:t>
                      </a:r>
                    </a:p>
                  </a:txBody>
                  <a:tcPr anchor="ctr">
                    <a:lnT w="38100" cap="flat" cmpd="sng" algn="ctr">
                      <a:solidFill>
                        <a:schemeClr val="bg1"/>
                      </a:solidFill>
                      <a:prstDash val="solid"/>
                      <a:round/>
                      <a:headEnd type="none" w="med" len="med"/>
                      <a:tailEnd type="none" w="med" len="med"/>
                    </a:lnT>
                  </a:tcPr>
                </a:tc>
                <a:tc>
                  <a:txBody>
                    <a:bodyPr/>
                    <a:lstStyle/>
                    <a:p>
                      <a:pPr algn="r"/>
                      <a:r>
                        <a:rPr lang="en-US" sz="1600" b="1" dirty="0"/>
                        <a:t>70 (100)</a:t>
                      </a:r>
                    </a:p>
                  </a:txBody>
                  <a:tcPr marL="45720" anchor="ctr">
                    <a:lnT w="38100" cap="flat" cmpd="sng" algn="ctr">
                      <a:solidFill>
                        <a:schemeClr val="bg1"/>
                      </a:solidFill>
                      <a:prstDash val="solid"/>
                      <a:round/>
                      <a:headEnd type="none" w="med" len="med"/>
                      <a:tailEnd type="none" w="med" len="med"/>
                    </a:lnT>
                  </a:tcPr>
                </a:tc>
                <a:tc>
                  <a:txBody>
                    <a:bodyPr/>
                    <a:lstStyle/>
                    <a:p>
                      <a:pPr algn="r" fontAlgn="b"/>
                      <a:r>
                        <a:rPr lang="en-US" sz="1600" b="1" i="0" u="none" strike="noStrike" dirty="0">
                          <a:solidFill>
                            <a:srgbClr val="000000"/>
                          </a:solidFill>
                          <a:effectLst/>
                          <a:latin typeface="Calibri" panose="020F0502020204030204" pitchFamily="34" charset="0"/>
                        </a:rPr>
                        <a:t>16,930,224</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05077243"/>
                  </a:ext>
                </a:extLst>
              </a:tr>
              <a:tr h="330214">
                <a:tc>
                  <a:txBody>
                    <a:bodyPr/>
                    <a:lstStyle/>
                    <a:p>
                      <a:pPr algn="ctr"/>
                      <a:r>
                        <a:rPr lang="en-US" sz="1600" b="1" dirty="0"/>
                        <a:t>[200, 500]</a:t>
                      </a:r>
                    </a:p>
                  </a:txBody>
                  <a:tcPr anchor="ctr"/>
                </a:tc>
                <a:tc>
                  <a:txBody>
                    <a:bodyPr/>
                    <a:lstStyle/>
                    <a:p>
                      <a:pPr algn="r"/>
                      <a:r>
                        <a:rPr lang="en-US" sz="1600" b="1" dirty="0"/>
                        <a:t>33 (65)</a:t>
                      </a:r>
                    </a:p>
                  </a:txBody>
                  <a:tcPr anchor="ctr"/>
                </a:tc>
                <a:tc>
                  <a:txBody>
                    <a:bodyPr/>
                    <a:lstStyle/>
                    <a:p>
                      <a:pPr algn="r"/>
                      <a:r>
                        <a:rPr lang="en-US" sz="1600" b="1" dirty="0"/>
                        <a:t>80 (130)</a:t>
                      </a:r>
                    </a:p>
                  </a:txBody>
                  <a:tcPr marL="45720" anchor="ctr"/>
                </a:tc>
                <a:tc>
                  <a:txBody>
                    <a:bodyPr/>
                    <a:lstStyle/>
                    <a:p>
                      <a:pPr algn="r" fontAlgn="b"/>
                      <a:r>
                        <a:rPr lang="en-US" sz="1600" b="1" i="0" u="none" strike="noStrike" dirty="0">
                          <a:solidFill>
                            <a:srgbClr val="000000"/>
                          </a:solidFill>
                          <a:effectLst/>
                          <a:latin typeface="Calibri" panose="020F0502020204030204" pitchFamily="34" charset="0"/>
                        </a:rPr>
                        <a:t>13,578,343</a:t>
                      </a:r>
                    </a:p>
                  </a:txBody>
                  <a:tcPr anchor="ctr"/>
                </a:tc>
                <a:extLst>
                  <a:ext uri="{0D108BD9-81ED-4DB2-BD59-A6C34878D82A}">
                    <a16:rowId xmlns:a16="http://schemas.microsoft.com/office/drawing/2014/main" val="2538163557"/>
                  </a:ext>
                </a:extLst>
              </a:tr>
              <a:tr h="330771">
                <a:tc>
                  <a:txBody>
                    <a:bodyPr/>
                    <a:lstStyle/>
                    <a:p>
                      <a:pPr algn="ctr"/>
                      <a:r>
                        <a:rPr lang="en-US" sz="1600" b="1" dirty="0"/>
                        <a:t>CERES &gt; 500</a:t>
                      </a:r>
                    </a:p>
                  </a:txBody>
                  <a:tcPr anchor="ctr"/>
                </a:tc>
                <a:tc>
                  <a:txBody>
                    <a:bodyPr/>
                    <a:lstStyle/>
                    <a:p>
                      <a:pPr algn="r"/>
                      <a:r>
                        <a:rPr lang="en-US" sz="1600" b="1" dirty="0">
                          <a:solidFill>
                            <a:srgbClr val="C00000"/>
                          </a:solidFill>
                        </a:rPr>
                        <a:t>-94</a:t>
                      </a:r>
                      <a:r>
                        <a:rPr lang="en-US" sz="1600" b="1" baseline="0" dirty="0"/>
                        <a:t> </a:t>
                      </a:r>
                      <a:r>
                        <a:rPr lang="en-US" sz="1600" b="1" dirty="0"/>
                        <a:t>(85)</a:t>
                      </a:r>
                    </a:p>
                  </a:txBody>
                  <a:tcPr anchor="ctr"/>
                </a:tc>
                <a:tc>
                  <a:txBody>
                    <a:bodyPr/>
                    <a:lstStyle/>
                    <a:p>
                      <a:pPr algn="r"/>
                      <a:r>
                        <a:rPr lang="en-US" sz="1600" b="1" dirty="0">
                          <a:solidFill>
                            <a:srgbClr val="C00000"/>
                          </a:solidFill>
                        </a:rPr>
                        <a:t> 137 </a:t>
                      </a:r>
                      <a:r>
                        <a:rPr lang="en-US" sz="1600" b="1" dirty="0"/>
                        <a:t>(100)</a:t>
                      </a:r>
                    </a:p>
                  </a:txBody>
                  <a:tcPr marL="45720" anchor="ctr"/>
                </a:tc>
                <a:tc>
                  <a:txBody>
                    <a:bodyPr/>
                    <a:lstStyle/>
                    <a:p>
                      <a:pPr algn="r" fontAlgn="b"/>
                      <a:r>
                        <a:rPr lang="en-US" sz="1600" b="1" i="0" u="none" strike="noStrike" dirty="0">
                          <a:solidFill>
                            <a:srgbClr val="000000"/>
                          </a:solidFill>
                          <a:effectLst/>
                          <a:latin typeface="Calibri" panose="020F0502020204030204" pitchFamily="34" charset="0"/>
                        </a:rPr>
                        <a:t>1,325,618</a:t>
                      </a:r>
                    </a:p>
                  </a:txBody>
                  <a:tcPr anchor="ctr"/>
                </a:tc>
                <a:extLst>
                  <a:ext uri="{0D108BD9-81ED-4DB2-BD59-A6C34878D82A}">
                    <a16:rowId xmlns:a16="http://schemas.microsoft.com/office/drawing/2014/main" val="3183075478"/>
                  </a:ext>
                </a:extLst>
              </a:tr>
            </a:tbl>
          </a:graphicData>
        </a:graphic>
      </p:graphicFrame>
    </p:spTree>
    <p:extLst>
      <p:ext uri="{BB962C8B-B14F-4D97-AF65-F5344CB8AC3E}">
        <p14:creationId xmlns:p14="http://schemas.microsoft.com/office/powerpoint/2010/main" val="3497564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ABI-CONUS_RSR07</a:t>
            </a:r>
          </a:p>
        </p:txBody>
      </p:sp>
      <p:sp>
        <p:nvSpPr>
          <p:cNvPr id="3" name="Text Placeholder 2"/>
          <p:cNvSpPr>
            <a:spLocks noGrp="1"/>
          </p:cNvSpPr>
          <p:nvPr>
            <p:ph type="body" idx="1"/>
          </p:nvPr>
        </p:nvSpPr>
        <p:spPr/>
        <p:txBody>
          <a:bodyPr/>
          <a:lstStyle/>
          <a:p>
            <a:pPr lvl="0">
              <a:spcBef>
                <a:spcPts val="0"/>
              </a:spcBef>
              <a:buClr>
                <a:srgbClr val="FFFFFF"/>
              </a:buClr>
            </a:pPr>
            <a:r>
              <a:rPr lang="en-US" sz="2400" dirty="0">
                <a:solidFill>
                  <a:srgbClr val="FFFFFF"/>
                </a:solidFill>
              </a:rPr>
              <a:t>Comparison of G18 RSR with CERES/Terra TOA reflected flux on </a:t>
            </a:r>
            <a:r>
              <a:rPr lang="en-US" sz="2400" b="1" dirty="0">
                <a:solidFill>
                  <a:srgbClr val="FFFF00"/>
                </a:solidFill>
              </a:rPr>
              <a:t>8/11/2022</a:t>
            </a:r>
            <a:r>
              <a:rPr lang="en-US" sz="2400" dirty="0">
                <a:solidFill>
                  <a:srgbClr val="FFFFFF"/>
                </a:solidFill>
              </a:rPr>
              <a:t> over </a:t>
            </a:r>
            <a:r>
              <a:rPr lang="en-US" sz="2400" b="1" dirty="0">
                <a:solidFill>
                  <a:srgbClr val="FFFF00"/>
                </a:solidFill>
              </a:rPr>
              <a:t>CONUS</a:t>
            </a:r>
            <a:r>
              <a:rPr lang="en-US" sz="2400" dirty="0">
                <a:solidFill>
                  <a:srgbClr val="FFFFFF"/>
                </a:solidFill>
              </a:rPr>
              <a:t>:</a:t>
            </a:r>
          </a:p>
          <a:p>
            <a:pPr lvl="1">
              <a:spcBef>
                <a:spcPts val="0"/>
              </a:spcBef>
              <a:buClr>
                <a:srgbClr val="FFFFFF"/>
              </a:buClr>
            </a:pPr>
            <a:r>
              <a:rPr lang="en-US" sz="2000" dirty="0">
                <a:solidFill>
                  <a:srgbClr val="FFFFFF"/>
                </a:solidFill>
              </a:rPr>
              <a:t>G18 (left), CERES (middle), and G18 – CERES difference (right).</a:t>
            </a:r>
          </a:p>
          <a:p>
            <a:pPr lvl="1">
              <a:spcBef>
                <a:spcPts val="0"/>
              </a:spcBef>
              <a:buClr>
                <a:srgbClr val="FFFFFF"/>
              </a:buClr>
            </a:pPr>
            <a:r>
              <a:rPr lang="en-US" sz="2000" dirty="0">
                <a:solidFill>
                  <a:srgbClr val="FFFFFF"/>
                </a:solidFill>
              </a:rPr>
              <a:t>Largest differences (± 300 Wm</a:t>
            </a:r>
            <a:r>
              <a:rPr lang="en-US" sz="2000" baseline="30000" dirty="0">
                <a:solidFill>
                  <a:srgbClr val="FFFFFF"/>
                </a:solidFill>
              </a:rPr>
              <a:t>-2</a:t>
            </a:r>
            <a:r>
              <a:rPr lang="en-US" sz="2000" dirty="0">
                <a:solidFill>
                  <a:srgbClr val="FFFFFF"/>
                </a:solidFill>
              </a:rPr>
              <a:t>) are over clouds.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pic>
        <p:nvPicPr>
          <p:cNvPr id="6" name="Picture 5">
            <a:extLst>
              <a:ext uri="{FF2B5EF4-FFF2-40B4-BE49-F238E27FC236}">
                <a16:creationId xmlns:a16="http://schemas.microsoft.com/office/drawing/2014/main" id="{8B6FE01D-36B0-4780-A3FA-06A1CC166B87}"/>
              </a:ext>
            </a:extLst>
          </p:cNvPr>
          <p:cNvPicPr>
            <a:picLocks noChangeAspect="1"/>
          </p:cNvPicPr>
          <p:nvPr/>
        </p:nvPicPr>
        <p:blipFill>
          <a:blip r:embed="rId3"/>
          <a:stretch>
            <a:fillRect/>
          </a:stretch>
        </p:blipFill>
        <p:spPr>
          <a:xfrm>
            <a:off x="124318" y="2969363"/>
            <a:ext cx="2971800" cy="2971800"/>
          </a:xfrm>
          <a:prstGeom prst="rect">
            <a:avLst/>
          </a:prstGeom>
        </p:spPr>
      </p:pic>
      <p:pic>
        <p:nvPicPr>
          <p:cNvPr id="9" name="Picture 8">
            <a:extLst>
              <a:ext uri="{FF2B5EF4-FFF2-40B4-BE49-F238E27FC236}">
                <a16:creationId xmlns:a16="http://schemas.microsoft.com/office/drawing/2014/main" id="{E4755884-6988-4C28-AF56-B650D4400E68}"/>
              </a:ext>
            </a:extLst>
          </p:cNvPr>
          <p:cNvPicPr>
            <a:picLocks noChangeAspect="1"/>
          </p:cNvPicPr>
          <p:nvPr/>
        </p:nvPicPr>
        <p:blipFill>
          <a:blip r:embed="rId4"/>
          <a:stretch>
            <a:fillRect/>
          </a:stretch>
        </p:blipFill>
        <p:spPr>
          <a:xfrm>
            <a:off x="6067918" y="2969363"/>
            <a:ext cx="2971800" cy="2971800"/>
          </a:xfrm>
          <a:prstGeom prst="rect">
            <a:avLst/>
          </a:prstGeom>
        </p:spPr>
      </p:pic>
      <p:pic>
        <p:nvPicPr>
          <p:cNvPr id="13" name="Picture 12">
            <a:extLst>
              <a:ext uri="{FF2B5EF4-FFF2-40B4-BE49-F238E27FC236}">
                <a16:creationId xmlns:a16="http://schemas.microsoft.com/office/drawing/2014/main" id="{B69A5F1A-D3F4-47E4-A189-4A934E52FBDE}"/>
              </a:ext>
            </a:extLst>
          </p:cNvPr>
          <p:cNvPicPr>
            <a:picLocks noChangeAspect="1"/>
          </p:cNvPicPr>
          <p:nvPr/>
        </p:nvPicPr>
        <p:blipFill>
          <a:blip r:embed="rId5"/>
          <a:stretch>
            <a:fillRect/>
          </a:stretch>
        </p:blipFill>
        <p:spPr>
          <a:xfrm>
            <a:off x="3096118" y="2969363"/>
            <a:ext cx="2971800" cy="2971800"/>
          </a:xfrm>
          <a:prstGeom prst="rect">
            <a:avLst/>
          </a:prstGeom>
        </p:spPr>
      </p:pic>
    </p:spTree>
    <p:extLst>
      <p:ext uri="{BB962C8B-B14F-4D97-AF65-F5344CB8AC3E}">
        <p14:creationId xmlns:p14="http://schemas.microsoft.com/office/powerpoint/2010/main" val="782178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Overview: RSR</a:t>
            </a:r>
          </a:p>
        </p:txBody>
      </p:sp>
      <p:sp>
        <p:nvSpPr>
          <p:cNvPr id="3" name="Text Placeholder 2"/>
          <p:cNvSpPr>
            <a:spLocks noGrp="1"/>
          </p:cNvSpPr>
          <p:nvPr>
            <p:ph type="body" idx="1"/>
          </p:nvPr>
        </p:nvSpPr>
        <p:spPr>
          <a:xfrm>
            <a:off x="457200" y="1005840"/>
            <a:ext cx="8229600" cy="4937760"/>
          </a:xfrm>
        </p:spPr>
        <p:txBody>
          <a:bodyPr/>
          <a:lstStyle/>
          <a:p>
            <a:pPr>
              <a:spcBef>
                <a:spcPts val="0"/>
              </a:spcBef>
            </a:pPr>
            <a:r>
              <a:rPr lang="en-US" sz="2800" dirty="0"/>
              <a:t>Reflected Shortwave Radiation: Top-Of-Atmosphere</a:t>
            </a:r>
            <a:endParaRPr lang="en-US" sz="2000" dirty="0"/>
          </a:p>
          <a:p>
            <a:pPr marL="822960" lvl="1" indent="-230188">
              <a:spcBef>
                <a:spcPts val="0"/>
              </a:spcBef>
            </a:pPr>
            <a:r>
              <a:rPr lang="en-US" sz="2000" dirty="0"/>
              <a:t>instantaneous SW (0.2-4.0 µm) flux emerging at the Earth’s TOA, </a:t>
            </a:r>
          </a:p>
          <a:p>
            <a:pPr marL="822960" lvl="1" indent="-230188">
              <a:spcBef>
                <a:spcPts val="0"/>
              </a:spcBef>
            </a:pPr>
            <a:r>
              <a:rPr lang="en-US" sz="2000" dirty="0"/>
              <a:t>produced on a global latitude/longitude grid at </a:t>
            </a:r>
          </a:p>
          <a:p>
            <a:pPr marL="1254125" lvl="2" indent="-219075">
              <a:spcBef>
                <a:spcPts val="0"/>
              </a:spcBef>
            </a:pPr>
            <a:r>
              <a:rPr lang="en-US" sz="1600" dirty="0"/>
              <a:t>0.25 degree (25 km) resolution for Full Disk, </a:t>
            </a:r>
          </a:p>
          <a:p>
            <a:pPr marL="1254125" lvl="2" indent="-219075">
              <a:spcBef>
                <a:spcPts val="0"/>
              </a:spcBef>
            </a:pPr>
            <a:r>
              <a:rPr lang="en-US" sz="1600" dirty="0"/>
              <a:t>0.25 degree (25 km) resolution for CONUS,</a:t>
            </a:r>
          </a:p>
          <a:p>
            <a:pPr marL="822960" lvl="1" indent="-228600">
              <a:spcBef>
                <a:spcPts val="0"/>
              </a:spcBef>
            </a:pPr>
            <a:r>
              <a:rPr lang="en-US" sz="2000" dirty="0"/>
              <a:t>produced once per hour.</a:t>
            </a:r>
          </a:p>
          <a:p>
            <a:pPr marL="822960" lvl="1" indent="-228600">
              <a:spcBef>
                <a:spcPts val="0"/>
              </a:spcBef>
            </a:pPr>
            <a:r>
              <a:rPr lang="en-US" sz="2000" dirty="0">
                <a:solidFill>
                  <a:srgbClr val="FFFF00"/>
                </a:solidFill>
              </a:rPr>
              <a:t>Spatial and temporal resolutions apply to Baseline product</a:t>
            </a:r>
            <a:r>
              <a:rPr lang="en-US" sz="200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3</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5" name="Table 4"/>
          <p:cNvGraphicFramePr>
            <a:graphicFrameLocks noGrp="1"/>
          </p:cNvGraphicFramePr>
          <p:nvPr>
            <p:extLst/>
          </p:nvPr>
        </p:nvGraphicFramePr>
        <p:xfrm>
          <a:off x="320040" y="3749040"/>
          <a:ext cx="8461717" cy="2426364"/>
        </p:xfrm>
        <a:graphic>
          <a:graphicData uri="http://schemas.openxmlformats.org/drawingml/2006/table">
            <a:tbl>
              <a:tblPr/>
              <a:tblGrid>
                <a:gridCol w="105507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280159">
                  <a:extLst>
                    <a:ext uri="{9D8B030D-6E8A-4147-A177-3AD203B41FA5}">
                      <a16:colId xmlns:a16="http://schemas.microsoft.com/office/drawing/2014/main" val="20005"/>
                    </a:ext>
                  </a:extLst>
                </a:gridCol>
              </a:tblGrid>
              <a:tr h="212735">
                <a:tc>
                  <a:txBody>
                    <a:bodyPr/>
                    <a:lstStyle/>
                    <a:p>
                      <a:pPr marL="0" marR="0" algn="ctr">
                        <a:spcBef>
                          <a:spcPts val="0"/>
                        </a:spcBef>
                        <a:spcAft>
                          <a:spcPts val="0"/>
                        </a:spcAft>
                      </a:pP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Measurement</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500" b="1">
                          <a:latin typeface="Calibri" panose="020F0502020204030204" pitchFamily="34" charset="0"/>
                          <a:ea typeface="Times New Roman"/>
                          <a:cs typeface="Calibri" panose="020F0502020204030204" pitchFamily="34" charset="0"/>
                        </a:rPr>
                        <a:t>Mapping</a:t>
                      </a:r>
                      <a:endParaRPr lang="en-US" sz="150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86792">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Region</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Range</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Accuracy</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Precision</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Performance Conditions</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Accuracy</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1740564">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Full Disk    &amp;      CONUS</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0 to 1300 W/m</a:t>
                      </a:r>
                      <a:r>
                        <a:rPr lang="en-US" sz="1500" baseline="30000" dirty="0">
                          <a:latin typeface="Calibri" panose="020F0502020204030204" pitchFamily="34" charset="0"/>
                          <a:ea typeface="Times New Roman"/>
                          <a:cs typeface="Calibri" panose="020F0502020204030204" pitchFamily="34" charset="0"/>
                        </a:rPr>
                        <a:t>2</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85 W/m</a:t>
                      </a:r>
                      <a:r>
                        <a:rPr lang="en-US" sz="1500" baseline="30000" dirty="0">
                          <a:latin typeface="Calibri" panose="020F0502020204030204" pitchFamily="34" charset="0"/>
                          <a:ea typeface="Times New Roman"/>
                          <a:cs typeface="Calibri" panose="020F0502020204030204" pitchFamily="34" charset="0"/>
                        </a:rPr>
                        <a:t>2 </a:t>
                      </a:r>
                      <a:r>
                        <a:rPr lang="en-US" sz="1500" dirty="0">
                          <a:latin typeface="Calibri" panose="020F0502020204030204" pitchFamily="34" charset="0"/>
                          <a:ea typeface="Times New Roman"/>
                          <a:cs typeface="Calibri" panose="020F0502020204030204" pitchFamily="34" charset="0"/>
                        </a:rPr>
                        <a:t>at high end of range (1000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65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 at middle of range (350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r>
                        <a:rPr lang="en-US" sz="1500" baseline="0" dirty="0">
                          <a:latin typeface="Calibri" panose="020F0502020204030204" pitchFamily="34" charset="0"/>
                          <a:ea typeface="Times New Roman"/>
                          <a:cs typeface="Calibri" panose="020F0502020204030204" pitchFamily="34" charset="0"/>
                        </a:rPr>
                        <a:t> </a:t>
                      </a:r>
                    </a:p>
                    <a:p>
                      <a:pPr marL="0" marR="0" algn="ctr">
                        <a:spcBef>
                          <a:spcPts val="0"/>
                        </a:spcBef>
                        <a:spcAft>
                          <a:spcPts val="1200"/>
                        </a:spcAft>
                      </a:pP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110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 at low end of range (&lt;200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endParaRPr lang="en-US" sz="1500" baseline="30000" dirty="0">
                        <a:latin typeface="Calibri" panose="020F0502020204030204" pitchFamily="34" charset="0"/>
                        <a:ea typeface="Times New Roman"/>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100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 for high end of range (1000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130 W/m</a:t>
                      </a:r>
                      <a:r>
                        <a:rPr lang="en-US" sz="1500" baseline="30000" dirty="0">
                          <a:latin typeface="Calibri" panose="020F0502020204030204" pitchFamily="34" charset="0"/>
                          <a:ea typeface="Times New Roman"/>
                          <a:cs typeface="Calibri" panose="020F0502020204030204" pitchFamily="34" charset="0"/>
                        </a:rPr>
                        <a:t>2 </a:t>
                      </a:r>
                      <a:r>
                        <a:rPr lang="en-US" sz="1500" dirty="0">
                          <a:latin typeface="Calibri" panose="020F0502020204030204" pitchFamily="34" charset="0"/>
                          <a:ea typeface="Times New Roman"/>
                          <a:cs typeface="Calibri" panose="020F0502020204030204" pitchFamily="34" charset="0"/>
                        </a:rPr>
                        <a:t>for middle of range (350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p>
                    <a:p>
                      <a:pPr marL="0" marR="0" indent="0" algn="ctr" defTabSz="914400" rtl="0" eaLnBrk="1" fontAlgn="auto" latinLnBrk="0" hangingPunct="1">
                        <a:lnSpc>
                          <a:spcPct val="100000"/>
                        </a:lnSpc>
                        <a:spcBef>
                          <a:spcPts val="0"/>
                        </a:spcBef>
                        <a:spcAft>
                          <a:spcPts val="1200"/>
                        </a:spcAft>
                        <a:buClrTx/>
                        <a:buSzTx/>
                        <a:buFontTx/>
                        <a:buNone/>
                        <a:tabLst/>
                        <a:defRPr/>
                      </a:pP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100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 for low </a:t>
                      </a:r>
                      <a:r>
                        <a:rPr lang="en-US" sz="1500" dirty="0">
                          <a:latin typeface="Calibri" panose="020F0502020204030204" pitchFamily="34" charset="0"/>
                          <a:ea typeface="Times New Roman"/>
                          <a:cs typeface="Calibri" panose="020F0502020204030204" pitchFamily="34" charset="0"/>
                        </a:rPr>
                        <a:t>end of range (&lt;200 W/m2</a:t>
                      </a:r>
                      <a:r>
                        <a:rPr lang="en-US" sz="1500" baseline="30000" dirty="0">
                          <a:latin typeface="Calibri" panose="020F0502020204030204" pitchFamily="34" charset="0"/>
                          <a:ea typeface="Times New Roman"/>
                          <a:cs typeface="Calibri" panose="020F0502020204030204" pitchFamily="34" charset="0"/>
                        </a:rPr>
                        <a:t>)[2]</a:t>
                      </a:r>
                      <a:endParaRPr lang="en-US" sz="1500" baseline="300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LZA ≤ 70 degrees,</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daytime </a:t>
                      </a:r>
                      <a:r>
                        <a:rPr lang="en-US" sz="1500" baseline="30000" dirty="0">
                          <a:latin typeface="Calibri" panose="020F0502020204030204" pitchFamily="34" charset="0"/>
                          <a:ea typeface="Times New Roman"/>
                          <a:cs typeface="Calibri" panose="020F0502020204030204" pitchFamily="34" charset="0"/>
                        </a:rPr>
                        <a:t>[1]</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Full Disk: 4 km</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CONUS: 2 km</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337626" y="6126480"/>
            <a:ext cx="63385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[1] Conditions for good quality prescribed by the algorithm are for SZA ≤ 70 degrees.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Calibri" panose="020F0502020204030204" pitchFamily="34" charset="0"/>
                <a:cs typeface="Arial"/>
                <a:sym typeface="Arial"/>
              </a:rPr>
              <a:t>[2] NOTE: Low end specs are missing from PUG!</a:t>
            </a:r>
          </a:p>
        </p:txBody>
      </p:sp>
      <p:sp>
        <p:nvSpPr>
          <p:cNvPr id="8" name="TextBox 7"/>
          <p:cNvSpPr txBox="1"/>
          <p:nvPr/>
        </p:nvSpPr>
        <p:spPr>
          <a:xfrm>
            <a:off x="315282" y="3474720"/>
            <a:ext cx="8659906"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 </a:t>
            </a:r>
            <a:r>
              <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rPr>
              <a:t>Table 5.25.1 in Product Definition and User’s Guide (PUG) Vol 5: Level 2+ Products, Revision 2.2 (12/17/2019)</a:t>
            </a:r>
          </a:p>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endParaRPr>
          </a:p>
        </p:txBody>
      </p:sp>
    </p:spTree>
    <p:extLst>
      <p:ext uri="{BB962C8B-B14F-4D97-AF65-F5344CB8AC3E}">
        <p14:creationId xmlns:p14="http://schemas.microsoft.com/office/powerpoint/2010/main" val="691737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ABI-CONUS_RSR07</a:t>
            </a:r>
          </a:p>
        </p:txBody>
      </p:sp>
      <p:sp>
        <p:nvSpPr>
          <p:cNvPr id="3" name="Text Placeholder 2"/>
          <p:cNvSpPr>
            <a:spLocks noGrp="1"/>
          </p:cNvSpPr>
          <p:nvPr>
            <p:ph type="body" idx="1"/>
          </p:nvPr>
        </p:nvSpPr>
        <p:spPr>
          <a:xfrm>
            <a:off x="457200" y="1280160"/>
            <a:ext cx="8229600" cy="4937760"/>
          </a:xfrm>
        </p:spPr>
        <p:txBody>
          <a:bodyPr/>
          <a:lstStyle/>
          <a:p>
            <a:pPr>
              <a:spcBef>
                <a:spcPts val="0"/>
              </a:spcBef>
            </a:pPr>
            <a:r>
              <a:rPr lang="en-US" sz="2400" dirty="0"/>
              <a:t>Comparison of G18 RSR product with CERES/Terra TOA fluxes for </a:t>
            </a:r>
            <a:r>
              <a:rPr lang="en-US" sz="2400" b="1" dirty="0">
                <a:solidFill>
                  <a:srgbClr val="FFFF00"/>
                </a:solidFill>
              </a:rPr>
              <a:t>8/11/2022</a:t>
            </a:r>
            <a:r>
              <a:rPr lang="en-US" sz="2400" dirty="0"/>
              <a:t> over </a:t>
            </a:r>
            <a:r>
              <a:rPr lang="en-US" sz="2400" b="1" dirty="0">
                <a:solidFill>
                  <a:srgbClr val="FFFF00"/>
                </a:solidFill>
              </a:rPr>
              <a:t>CONUS</a:t>
            </a:r>
            <a:r>
              <a:rPr lang="en-US" sz="2400" dirty="0"/>
              <a:t> (over 36K points).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14067442"/>
              </p:ext>
            </p:extLst>
          </p:nvPr>
        </p:nvGraphicFramePr>
        <p:xfrm>
          <a:off x="4572000" y="2286000"/>
          <a:ext cx="4187951" cy="1490472"/>
        </p:xfrm>
        <a:graphic>
          <a:graphicData uri="http://schemas.openxmlformats.org/drawingml/2006/table">
            <a:tbl>
              <a:tblPr firstRow="1" bandRow="1">
                <a:tableStyleId>{D7EF39A4-3B55-471D-9E2F-5EDBCC4E9E3D}</a:tableStyleId>
              </a:tblPr>
              <a:tblGrid>
                <a:gridCol w="1276251">
                  <a:extLst>
                    <a:ext uri="{9D8B030D-6E8A-4147-A177-3AD203B41FA5}">
                      <a16:colId xmlns:a16="http://schemas.microsoft.com/office/drawing/2014/main" val="3197546001"/>
                    </a:ext>
                  </a:extLst>
                </a:gridCol>
                <a:gridCol w="1090474">
                  <a:extLst>
                    <a:ext uri="{9D8B030D-6E8A-4147-A177-3AD203B41FA5}">
                      <a16:colId xmlns:a16="http://schemas.microsoft.com/office/drawing/2014/main" val="3068684400"/>
                    </a:ext>
                  </a:extLst>
                </a:gridCol>
                <a:gridCol w="1049678">
                  <a:extLst>
                    <a:ext uri="{9D8B030D-6E8A-4147-A177-3AD203B41FA5}">
                      <a16:colId xmlns:a16="http://schemas.microsoft.com/office/drawing/2014/main" val="3466011753"/>
                    </a:ext>
                  </a:extLst>
                </a:gridCol>
                <a:gridCol w="771548">
                  <a:extLst>
                    <a:ext uri="{9D8B030D-6E8A-4147-A177-3AD203B41FA5}">
                      <a16:colId xmlns:a16="http://schemas.microsoft.com/office/drawing/2014/main" val="960403700"/>
                    </a:ext>
                  </a:extLst>
                </a:gridCol>
              </a:tblGrid>
              <a:tr h="372618">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72618">
                <a:tc>
                  <a:txBody>
                    <a:bodyPr/>
                    <a:lstStyle/>
                    <a:p>
                      <a:pPr algn="ctr"/>
                      <a:r>
                        <a:rPr lang="en-US" sz="1600" b="1" dirty="0"/>
                        <a:t>CERES &lt; 200</a:t>
                      </a:r>
                    </a:p>
                  </a:txBody>
                  <a:tcPr/>
                </a:tc>
                <a:tc>
                  <a:txBody>
                    <a:bodyPr/>
                    <a:lstStyle/>
                    <a:p>
                      <a:pPr algn="r"/>
                      <a:r>
                        <a:rPr lang="en-US" sz="1600" b="1" dirty="0"/>
                        <a:t>1 (110)</a:t>
                      </a:r>
                    </a:p>
                  </a:txBody>
                  <a:tcPr/>
                </a:tc>
                <a:tc>
                  <a:txBody>
                    <a:bodyPr/>
                    <a:lstStyle/>
                    <a:p>
                      <a:pPr algn="r"/>
                      <a:r>
                        <a:rPr lang="en-US" sz="1600" b="1" dirty="0"/>
                        <a:t>44 (100)</a:t>
                      </a:r>
                    </a:p>
                  </a:txBody>
                  <a:tcPr/>
                </a:tc>
                <a:tc>
                  <a:txBody>
                    <a:bodyPr/>
                    <a:lstStyle/>
                    <a:p>
                      <a:pPr algn="r"/>
                      <a:r>
                        <a:rPr lang="en-US" sz="1600" b="1" dirty="0"/>
                        <a:t>18,915</a:t>
                      </a:r>
                    </a:p>
                  </a:txBody>
                  <a:tcPr/>
                </a:tc>
                <a:extLst>
                  <a:ext uri="{0D108BD9-81ED-4DB2-BD59-A6C34878D82A}">
                    <a16:rowId xmlns:a16="http://schemas.microsoft.com/office/drawing/2014/main" val="1105077243"/>
                  </a:ext>
                </a:extLst>
              </a:tr>
              <a:tr h="372618">
                <a:tc>
                  <a:txBody>
                    <a:bodyPr/>
                    <a:lstStyle/>
                    <a:p>
                      <a:pPr algn="ctr"/>
                      <a:r>
                        <a:rPr lang="en-US" sz="1600" b="1" dirty="0"/>
                        <a:t>[200, 500]</a:t>
                      </a:r>
                    </a:p>
                  </a:txBody>
                  <a:tcPr/>
                </a:tc>
                <a:tc>
                  <a:txBody>
                    <a:bodyPr/>
                    <a:lstStyle/>
                    <a:p>
                      <a:pPr algn="r"/>
                      <a:r>
                        <a:rPr lang="en-US" sz="1600" b="1" dirty="0"/>
                        <a:t>27 (65)</a:t>
                      </a:r>
                    </a:p>
                  </a:txBody>
                  <a:tcPr/>
                </a:tc>
                <a:tc>
                  <a:txBody>
                    <a:bodyPr/>
                    <a:lstStyle/>
                    <a:p>
                      <a:pPr algn="r"/>
                      <a:r>
                        <a:rPr lang="en-US" sz="1600" b="1" dirty="0"/>
                        <a:t>82 (130)</a:t>
                      </a:r>
                    </a:p>
                  </a:txBody>
                  <a:tcPr/>
                </a:tc>
                <a:tc>
                  <a:txBody>
                    <a:bodyPr/>
                    <a:lstStyle/>
                    <a:p>
                      <a:pPr algn="r"/>
                      <a:r>
                        <a:rPr lang="en-US" sz="1600" b="1" dirty="0"/>
                        <a:t>15,450</a:t>
                      </a:r>
                    </a:p>
                  </a:txBody>
                  <a:tcPr/>
                </a:tc>
                <a:extLst>
                  <a:ext uri="{0D108BD9-81ED-4DB2-BD59-A6C34878D82A}">
                    <a16:rowId xmlns:a16="http://schemas.microsoft.com/office/drawing/2014/main" val="2538163557"/>
                  </a:ext>
                </a:extLst>
              </a:tr>
              <a:tr h="372618">
                <a:tc>
                  <a:txBody>
                    <a:bodyPr/>
                    <a:lstStyle/>
                    <a:p>
                      <a:pPr algn="ctr"/>
                      <a:r>
                        <a:rPr lang="en-US" sz="1600" b="1" dirty="0"/>
                        <a:t>CERES &gt; 500</a:t>
                      </a:r>
                    </a:p>
                  </a:txBody>
                  <a:tcPr/>
                </a:tc>
                <a:tc>
                  <a:txBody>
                    <a:bodyPr/>
                    <a:lstStyle/>
                    <a:p>
                      <a:pPr algn="r"/>
                      <a:r>
                        <a:rPr lang="en-US" sz="1600" b="1" dirty="0"/>
                        <a:t>-51 (85)</a:t>
                      </a:r>
                    </a:p>
                  </a:txBody>
                  <a:tcPr/>
                </a:tc>
                <a:tc>
                  <a:txBody>
                    <a:bodyPr/>
                    <a:lstStyle/>
                    <a:p>
                      <a:pPr algn="r"/>
                      <a:r>
                        <a:rPr lang="en-US" sz="1600" b="1" dirty="0">
                          <a:solidFill>
                            <a:srgbClr val="C00000"/>
                          </a:solidFill>
                        </a:rPr>
                        <a:t>115</a:t>
                      </a:r>
                      <a:r>
                        <a:rPr lang="en-US" sz="1600" b="1" dirty="0"/>
                        <a:t> (100)</a:t>
                      </a:r>
                    </a:p>
                  </a:txBody>
                  <a:tcPr/>
                </a:tc>
                <a:tc>
                  <a:txBody>
                    <a:bodyPr/>
                    <a:lstStyle/>
                    <a:p>
                      <a:pPr algn="r"/>
                      <a:r>
                        <a:rPr lang="en-US" sz="1600" b="1" dirty="0"/>
                        <a:t>2,073</a:t>
                      </a:r>
                    </a:p>
                  </a:txBody>
                  <a:tcPr/>
                </a:tc>
                <a:extLst>
                  <a:ext uri="{0D108BD9-81ED-4DB2-BD59-A6C34878D82A}">
                    <a16:rowId xmlns:a16="http://schemas.microsoft.com/office/drawing/2014/main" val="3183075478"/>
                  </a:ext>
                </a:extLst>
              </a:tr>
            </a:tbl>
          </a:graphicData>
        </a:graphic>
      </p:graphicFrame>
      <p:sp>
        <p:nvSpPr>
          <p:cNvPr id="9" name="TextBox 8"/>
          <p:cNvSpPr txBox="1"/>
          <p:nvPr/>
        </p:nvSpPr>
        <p:spPr>
          <a:xfrm>
            <a:off x="4572000" y="3808877"/>
            <a:ext cx="4210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11" name="TextBox 10"/>
          <p:cNvSpPr txBox="1"/>
          <p:nvPr/>
        </p:nvSpPr>
        <p:spPr>
          <a:xfrm>
            <a:off x="4572000" y="4116654"/>
            <a:ext cx="4187687" cy="1831271"/>
          </a:xfrm>
          <a:prstGeom prst="rect">
            <a:avLst/>
          </a:prstGeom>
          <a:noFill/>
        </p:spPr>
        <p:txBody>
          <a:bodyPr wrap="square" rtlCol="0">
            <a:spAutoFit/>
          </a:bodyPr>
          <a:lstStyle/>
          <a:p>
            <a:pPr marL="285750" lvl="0" indent="-285750">
              <a:spcAft>
                <a:spcPts val="600"/>
              </a:spcAft>
              <a:buClr>
                <a:srgbClr val="FFFFFF"/>
              </a:buClr>
              <a:buFont typeface="Arial" panose="020B0604020202020204" pitchFamily="34" charset="0"/>
              <a:buChar char="•"/>
            </a:pPr>
            <a:r>
              <a:rPr lang="en-US" sz="1800" dirty="0">
                <a:solidFill>
                  <a:srgbClr val="FFC000"/>
                </a:solidFill>
              </a:rPr>
              <a:t>Only one day!</a:t>
            </a:r>
          </a:p>
          <a:p>
            <a:pPr marL="285750" indent="-285750">
              <a:buClr>
                <a:schemeClr val="bg1"/>
              </a:buClr>
              <a:buFont typeface="Arial" panose="020B0604020202020204" pitchFamily="34" charset="0"/>
              <a:buChar char="•"/>
            </a:pPr>
            <a:r>
              <a:rPr lang="en-US" sz="1800" dirty="0">
                <a:solidFill>
                  <a:schemeClr val="bg1"/>
                </a:solidFill>
              </a:rPr>
              <a:t>Accuracy (A) and precision (P) are within specs except for high range RSR (cloudy sky). (Similar to findings at the G17 Provisional PS-PVR.)</a:t>
            </a:r>
          </a:p>
        </p:txBody>
      </p:sp>
      <p:sp>
        <p:nvSpPr>
          <p:cNvPr id="12" name="TextBox 11"/>
          <p:cNvSpPr txBox="1"/>
          <p:nvPr/>
        </p:nvSpPr>
        <p:spPr>
          <a:xfrm>
            <a:off x="4572000" y="5937171"/>
            <a:ext cx="3865161" cy="738664"/>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a:p>
            <a:r>
              <a:rPr lang="en-US" dirty="0">
                <a:solidFill>
                  <a:schemeClr val="bg1"/>
                </a:solidFill>
              </a:rPr>
              <a:t>Number (N): number of samples</a:t>
            </a:r>
          </a:p>
        </p:txBody>
      </p:sp>
      <p:pic>
        <p:nvPicPr>
          <p:cNvPr id="6" name="Picture 5">
            <a:extLst>
              <a:ext uri="{FF2B5EF4-FFF2-40B4-BE49-F238E27FC236}">
                <a16:creationId xmlns:a16="http://schemas.microsoft.com/office/drawing/2014/main" id="{4A36F484-5234-4C09-9144-56E5694B65C0}"/>
              </a:ext>
            </a:extLst>
          </p:cNvPr>
          <p:cNvPicPr>
            <a:picLocks noChangeAspect="1"/>
          </p:cNvPicPr>
          <p:nvPr/>
        </p:nvPicPr>
        <p:blipFill>
          <a:blip r:embed="rId3"/>
          <a:stretch>
            <a:fillRect/>
          </a:stretch>
        </p:blipFill>
        <p:spPr>
          <a:xfrm>
            <a:off x="207561" y="2286000"/>
            <a:ext cx="4114800" cy="4114800"/>
          </a:xfrm>
          <a:prstGeom prst="rect">
            <a:avLst/>
          </a:prstGeom>
        </p:spPr>
      </p:pic>
    </p:spTree>
    <p:extLst>
      <p:ext uri="{BB962C8B-B14F-4D97-AF65-F5344CB8AC3E}">
        <p14:creationId xmlns:p14="http://schemas.microsoft.com/office/powerpoint/2010/main" val="33947263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ABI-CONUS_RSR07</a:t>
            </a:r>
          </a:p>
        </p:txBody>
      </p:sp>
      <p:sp>
        <p:nvSpPr>
          <p:cNvPr id="3" name="Text Placeholder 2"/>
          <p:cNvSpPr>
            <a:spLocks noGrp="1"/>
          </p:cNvSpPr>
          <p:nvPr>
            <p:ph type="body" idx="1"/>
          </p:nvPr>
        </p:nvSpPr>
        <p:spPr>
          <a:xfrm>
            <a:off x="457200" y="1280160"/>
            <a:ext cx="8229600" cy="2703261"/>
          </a:xfrm>
        </p:spPr>
        <p:txBody>
          <a:bodyPr/>
          <a:lstStyle/>
          <a:p>
            <a:pPr>
              <a:spcBef>
                <a:spcPts val="0"/>
              </a:spcBef>
            </a:pPr>
            <a:r>
              <a:rPr lang="en-US" sz="2000" dirty="0"/>
              <a:t>Comparison of G18 RSR product with CERES/Terra TOA fluxes for the time period </a:t>
            </a:r>
            <a:r>
              <a:rPr lang="en-US" sz="2000" b="1" dirty="0">
                <a:solidFill>
                  <a:srgbClr val="FFFF00"/>
                </a:solidFill>
              </a:rPr>
              <a:t>7/28 – 10/15, 2022 </a:t>
            </a:r>
            <a:r>
              <a:rPr lang="en-US" sz="2000" dirty="0"/>
              <a:t>over </a:t>
            </a:r>
            <a:r>
              <a:rPr lang="en-US" sz="2000" b="1" dirty="0">
                <a:solidFill>
                  <a:srgbClr val="FFFF00"/>
                </a:solidFill>
              </a:rPr>
              <a:t>CONUS</a:t>
            </a:r>
            <a:r>
              <a:rPr lang="en-US" sz="2000" dirty="0"/>
              <a:t>.</a:t>
            </a:r>
          </a:p>
          <a:p>
            <a:r>
              <a:rPr lang="en-US" sz="2000" dirty="0"/>
              <a:t>Accuracy (A) and precision (P) are within specs except for high range  P (cloudy sky).</a:t>
            </a:r>
          </a:p>
          <a:p>
            <a:r>
              <a:rPr lang="en-US" sz="2000" dirty="0"/>
              <a:t>G18 AP stats are similar to G17 AP stats.</a:t>
            </a:r>
          </a:p>
          <a:p>
            <a:r>
              <a:rPr lang="en-US" sz="2000" dirty="0"/>
              <a:t>Empirical narrowband-to-broadband conversion (in enterprise algorithm) is expected to provide compliance (see </a:t>
            </a:r>
            <a:r>
              <a:rPr lang="en-US" sz="2000" i="1" dirty="0"/>
              <a:t>Supplement D</a:t>
            </a:r>
            <a:r>
              <a:rPr lang="en-US" sz="2000" dirty="0"/>
              <a:t>).</a:t>
            </a:r>
          </a:p>
          <a:p>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672980847"/>
              </p:ext>
            </p:extLst>
          </p:nvPr>
        </p:nvGraphicFramePr>
        <p:xfrm>
          <a:off x="211367" y="3981172"/>
          <a:ext cx="4326556" cy="1676400"/>
        </p:xfrm>
        <a:graphic>
          <a:graphicData uri="http://schemas.openxmlformats.org/drawingml/2006/table">
            <a:tbl>
              <a:tblPr firstRow="1" bandRow="1">
                <a:tableStyleId>{D7EF39A4-3B55-471D-9E2F-5EDBCC4E9E3D}</a:tableStyleId>
              </a:tblPr>
              <a:tblGrid>
                <a:gridCol w="1224873">
                  <a:extLst>
                    <a:ext uri="{9D8B030D-6E8A-4147-A177-3AD203B41FA5}">
                      <a16:colId xmlns:a16="http://schemas.microsoft.com/office/drawing/2014/main" val="3197546001"/>
                    </a:ext>
                  </a:extLst>
                </a:gridCol>
                <a:gridCol w="919728">
                  <a:extLst>
                    <a:ext uri="{9D8B030D-6E8A-4147-A177-3AD203B41FA5}">
                      <a16:colId xmlns:a16="http://schemas.microsoft.com/office/drawing/2014/main" val="3068684400"/>
                    </a:ext>
                  </a:extLst>
                </a:gridCol>
                <a:gridCol w="980454">
                  <a:extLst>
                    <a:ext uri="{9D8B030D-6E8A-4147-A177-3AD203B41FA5}">
                      <a16:colId xmlns:a16="http://schemas.microsoft.com/office/drawing/2014/main" val="3466011753"/>
                    </a:ext>
                  </a:extLst>
                </a:gridCol>
                <a:gridCol w="1201501">
                  <a:extLst>
                    <a:ext uri="{9D8B030D-6E8A-4147-A177-3AD203B41FA5}">
                      <a16:colId xmlns:a16="http://schemas.microsoft.com/office/drawing/2014/main" val="1065907400"/>
                    </a:ext>
                  </a:extLst>
                </a:gridCol>
              </a:tblGrid>
              <a:tr h="311560">
                <a:tc gridSpan="4">
                  <a:txBody>
                    <a:bodyPr/>
                    <a:lstStyle/>
                    <a:p>
                      <a:pPr algn="ctr"/>
                      <a:r>
                        <a:rPr lang="en-US" sz="1600" b="1" dirty="0"/>
                        <a:t>G18</a:t>
                      </a:r>
                    </a:p>
                  </a:txBody>
                  <a:tcPr>
                    <a:lnB w="12700" cap="flat" cmpd="sng" algn="ctr">
                      <a:solidFill>
                        <a:schemeClr val="bg1"/>
                      </a:solidFill>
                      <a:prstDash val="solid"/>
                      <a:round/>
                      <a:headEnd type="none" w="med" len="med"/>
                      <a:tailEnd type="none" w="med" len="med"/>
                    </a:lnB>
                  </a:tcPr>
                </a:tc>
                <a:tc hMerge="1">
                  <a:txBody>
                    <a:bodyPr/>
                    <a:lstStyle/>
                    <a:p>
                      <a:pPr algn="ctr"/>
                      <a:endParaRPr lang="en-US" sz="1600" b="1" dirty="0"/>
                    </a:p>
                  </a:txBody>
                  <a:tcPr/>
                </a:tc>
                <a:tc hMerge="1">
                  <a:txBody>
                    <a:bodyPr/>
                    <a:lstStyle/>
                    <a:p>
                      <a:pPr algn="ctr"/>
                      <a:endParaRPr lang="en-US" sz="1600" b="1" dirty="0"/>
                    </a:p>
                  </a:txBody>
                  <a:tcPr/>
                </a:tc>
                <a:tc hMerge="1">
                  <a:txBody>
                    <a:bodyPr/>
                    <a:lstStyle/>
                    <a:p>
                      <a:pPr algn="ctr"/>
                      <a:endParaRPr lang="en-US" sz="1600" b="1" dirty="0"/>
                    </a:p>
                  </a:txBody>
                  <a:tcPr/>
                </a:tc>
                <a:extLst>
                  <a:ext uri="{0D108BD9-81ED-4DB2-BD59-A6C34878D82A}">
                    <a16:rowId xmlns:a16="http://schemas.microsoft.com/office/drawing/2014/main" val="313499526"/>
                  </a:ext>
                </a:extLst>
              </a:tr>
              <a:tr h="311560">
                <a:tc>
                  <a:txBody>
                    <a:bodyPr/>
                    <a:lstStyle/>
                    <a:p>
                      <a:pPr algn="ctr"/>
                      <a:r>
                        <a:rPr lang="en-US" sz="1600" b="1" dirty="0">
                          <a:solidFill>
                            <a:schemeClr val="bg1"/>
                          </a:solidFill>
                        </a:rPr>
                        <a:t>Range</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A</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P </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N</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3702844471"/>
                  </a:ext>
                </a:extLst>
              </a:tr>
              <a:tr h="311560">
                <a:tc>
                  <a:txBody>
                    <a:bodyPr/>
                    <a:lstStyle/>
                    <a:p>
                      <a:pPr algn="ctr"/>
                      <a:r>
                        <a:rPr lang="en-US" sz="1600" b="1" dirty="0"/>
                        <a:t>CERES &lt; 200</a:t>
                      </a:r>
                    </a:p>
                  </a:txBody>
                  <a:tcPr>
                    <a:lnT w="57150" cap="flat" cmpd="sng" algn="ctr">
                      <a:solidFill>
                        <a:schemeClr val="bg1"/>
                      </a:solidFill>
                      <a:prstDash val="solid"/>
                      <a:round/>
                      <a:headEnd type="none" w="med" len="med"/>
                      <a:tailEnd type="none" w="med" len="med"/>
                    </a:lnT>
                  </a:tcPr>
                </a:tc>
                <a:tc>
                  <a:txBody>
                    <a:bodyPr/>
                    <a:lstStyle/>
                    <a:p>
                      <a:pPr algn="r"/>
                      <a:r>
                        <a:rPr lang="en-US" sz="1600" b="1" dirty="0"/>
                        <a:t>5 (110)</a:t>
                      </a:r>
                    </a:p>
                  </a:txBody>
                  <a:tcPr>
                    <a:lnT w="57150" cap="flat" cmpd="sng" algn="ctr">
                      <a:solidFill>
                        <a:schemeClr val="bg1"/>
                      </a:solidFill>
                      <a:prstDash val="solid"/>
                      <a:round/>
                      <a:headEnd type="none" w="med" len="med"/>
                      <a:tailEnd type="none" w="med" len="med"/>
                    </a:lnT>
                  </a:tcPr>
                </a:tc>
                <a:tc>
                  <a:txBody>
                    <a:bodyPr/>
                    <a:lstStyle/>
                    <a:p>
                      <a:pPr algn="r"/>
                      <a:r>
                        <a:rPr lang="en-US" sz="1600" b="1" dirty="0"/>
                        <a:t>48 (100)</a:t>
                      </a:r>
                    </a:p>
                  </a:txBody>
                  <a:tcPr>
                    <a:lnT w="57150" cap="flat" cmpd="sng" algn="ctr">
                      <a:solidFill>
                        <a:schemeClr val="bg1"/>
                      </a:solidFill>
                      <a:prstDash val="solid"/>
                      <a:round/>
                      <a:headEnd type="none" w="med" len="med"/>
                      <a:tailEnd type="none" w="med" len="med"/>
                    </a:lnT>
                  </a:tcPr>
                </a:tc>
                <a:tc>
                  <a:txBody>
                    <a:bodyPr/>
                    <a:lstStyle/>
                    <a:p>
                      <a:pPr algn="r" fontAlgn="b"/>
                      <a:r>
                        <a:rPr lang="en-US" sz="1600" b="1" i="0" u="none" strike="noStrike" dirty="0">
                          <a:solidFill>
                            <a:srgbClr val="000000"/>
                          </a:solidFill>
                          <a:effectLst/>
                          <a:latin typeface="Calibri" panose="020F0502020204030204" pitchFamily="34" charset="0"/>
                        </a:rPr>
                        <a:t>1,426,999</a:t>
                      </a:r>
                    </a:p>
                  </a:txBody>
                  <a:tcPr anchor="ctr">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05077243"/>
                  </a:ext>
                </a:extLst>
              </a:tr>
              <a:tr h="311560">
                <a:tc>
                  <a:txBody>
                    <a:bodyPr/>
                    <a:lstStyle/>
                    <a:p>
                      <a:pPr algn="ctr"/>
                      <a:r>
                        <a:rPr lang="en-US" sz="1600" b="1" dirty="0"/>
                        <a:t>[200, 500]</a:t>
                      </a:r>
                    </a:p>
                  </a:txBody>
                  <a:tcPr/>
                </a:tc>
                <a:tc>
                  <a:txBody>
                    <a:bodyPr/>
                    <a:lstStyle/>
                    <a:p>
                      <a:pPr algn="r"/>
                      <a:r>
                        <a:rPr lang="en-US" sz="1600" b="1" dirty="0"/>
                        <a:t>30 (65)</a:t>
                      </a:r>
                    </a:p>
                  </a:txBody>
                  <a:tcPr/>
                </a:tc>
                <a:tc>
                  <a:txBody>
                    <a:bodyPr/>
                    <a:lstStyle/>
                    <a:p>
                      <a:pPr algn="r"/>
                      <a:r>
                        <a:rPr lang="en-US" sz="1600" b="1" dirty="0"/>
                        <a:t>82 (130)</a:t>
                      </a:r>
                    </a:p>
                  </a:txBody>
                  <a:tcPr/>
                </a:tc>
                <a:tc>
                  <a:txBody>
                    <a:bodyPr/>
                    <a:lstStyle/>
                    <a:p>
                      <a:pPr algn="r" fontAlgn="b"/>
                      <a:r>
                        <a:rPr lang="en-US" sz="1600" b="1" i="0" u="none" strike="noStrike" dirty="0">
                          <a:solidFill>
                            <a:srgbClr val="000000"/>
                          </a:solidFill>
                          <a:effectLst/>
                          <a:latin typeface="Calibri" panose="020F0502020204030204" pitchFamily="34" charset="0"/>
                        </a:rPr>
                        <a:t>1,097,762</a:t>
                      </a:r>
                    </a:p>
                  </a:txBody>
                  <a:tcPr anchor="ctr"/>
                </a:tc>
                <a:extLst>
                  <a:ext uri="{0D108BD9-81ED-4DB2-BD59-A6C34878D82A}">
                    <a16:rowId xmlns:a16="http://schemas.microsoft.com/office/drawing/2014/main" val="2538163557"/>
                  </a:ext>
                </a:extLst>
              </a:tr>
              <a:tr h="311560">
                <a:tc>
                  <a:txBody>
                    <a:bodyPr/>
                    <a:lstStyle/>
                    <a:p>
                      <a:pPr algn="ctr"/>
                      <a:r>
                        <a:rPr lang="en-US" sz="1600" b="1" dirty="0"/>
                        <a:t>CERES &gt; 500</a:t>
                      </a:r>
                    </a:p>
                  </a:txBody>
                  <a:tcPr/>
                </a:tc>
                <a:tc>
                  <a:txBody>
                    <a:bodyPr/>
                    <a:lstStyle/>
                    <a:p>
                      <a:pPr algn="r"/>
                      <a:r>
                        <a:rPr lang="en-US" sz="1600" b="1" dirty="0"/>
                        <a:t>-35 (85)</a:t>
                      </a:r>
                    </a:p>
                  </a:txBody>
                  <a:tcPr/>
                </a:tc>
                <a:tc>
                  <a:txBody>
                    <a:bodyPr/>
                    <a:lstStyle/>
                    <a:p>
                      <a:pPr algn="r"/>
                      <a:r>
                        <a:rPr lang="en-US" sz="1600" b="1" dirty="0">
                          <a:solidFill>
                            <a:srgbClr val="C00000"/>
                          </a:solidFill>
                        </a:rPr>
                        <a:t>103</a:t>
                      </a:r>
                      <a:r>
                        <a:rPr lang="en-US" sz="1600" b="1" dirty="0"/>
                        <a:t> (100)</a:t>
                      </a:r>
                    </a:p>
                  </a:txBody>
                  <a:tcPr/>
                </a:tc>
                <a:tc>
                  <a:txBody>
                    <a:bodyPr/>
                    <a:lstStyle/>
                    <a:p>
                      <a:pPr algn="r" fontAlgn="b"/>
                      <a:r>
                        <a:rPr lang="en-US" sz="1600" b="1" i="0" u="none" strike="noStrike" dirty="0">
                          <a:solidFill>
                            <a:srgbClr val="000000"/>
                          </a:solidFill>
                          <a:effectLst/>
                          <a:latin typeface="Calibri" panose="020F0502020204030204" pitchFamily="34" charset="0"/>
                        </a:rPr>
                        <a:t>131,206</a:t>
                      </a:r>
                    </a:p>
                  </a:txBody>
                  <a:tcPr anchor="ctr"/>
                </a:tc>
                <a:extLst>
                  <a:ext uri="{0D108BD9-81ED-4DB2-BD59-A6C34878D82A}">
                    <a16:rowId xmlns:a16="http://schemas.microsoft.com/office/drawing/2014/main" val="3183075478"/>
                  </a:ext>
                </a:extLst>
              </a:tr>
            </a:tbl>
          </a:graphicData>
        </a:graphic>
      </p:graphicFrame>
      <p:sp>
        <p:nvSpPr>
          <p:cNvPr id="12" name="TextBox 11"/>
          <p:cNvSpPr txBox="1"/>
          <p:nvPr/>
        </p:nvSpPr>
        <p:spPr>
          <a:xfrm>
            <a:off x="2620183" y="5658564"/>
            <a:ext cx="3903633" cy="1107996"/>
          </a:xfrm>
          <a:prstGeom prst="rect">
            <a:avLst/>
          </a:prstGeom>
          <a:noFill/>
        </p:spPr>
        <p:txBody>
          <a:bodyPr wrap="none" rtlCol="0">
            <a:spAutoFit/>
          </a:bodyPr>
          <a:lstStyle/>
          <a:p>
            <a:pPr>
              <a:spcAft>
                <a:spcPts val="1200"/>
              </a:spcAft>
            </a:pPr>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a:p>
            <a:r>
              <a:rPr lang="en-US" dirty="0">
                <a:solidFill>
                  <a:schemeClr val="bg1"/>
                </a:solidFill>
              </a:rPr>
              <a:t>Accuracy (A): mean bias (satellite – reference)</a:t>
            </a:r>
          </a:p>
          <a:p>
            <a:r>
              <a:rPr lang="en-US" dirty="0">
                <a:solidFill>
                  <a:schemeClr val="bg1"/>
                </a:solidFill>
              </a:rPr>
              <a:t>Precision (P): standard deviation of biases</a:t>
            </a:r>
          </a:p>
          <a:p>
            <a:r>
              <a:rPr lang="en-US" dirty="0">
                <a:solidFill>
                  <a:schemeClr val="bg1"/>
                </a:solidFill>
              </a:rPr>
              <a:t>Number (N): number of samples</a:t>
            </a:r>
          </a:p>
        </p:txBody>
      </p:sp>
      <p:graphicFrame>
        <p:nvGraphicFramePr>
          <p:cNvPr id="7" name="Table 6">
            <a:extLst>
              <a:ext uri="{FF2B5EF4-FFF2-40B4-BE49-F238E27FC236}">
                <a16:creationId xmlns:a16="http://schemas.microsoft.com/office/drawing/2014/main" id="{7AD03F64-2505-49B4-B1DC-A36416C40017}"/>
              </a:ext>
            </a:extLst>
          </p:cNvPr>
          <p:cNvGraphicFramePr>
            <a:graphicFrameLocks noGrp="1"/>
          </p:cNvGraphicFramePr>
          <p:nvPr>
            <p:extLst>
              <p:ext uri="{D42A27DB-BD31-4B8C-83A1-F6EECF244321}">
                <p14:modId xmlns:p14="http://schemas.microsoft.com/office/powerpoint/2010/main" val="1270791659"/>
              </p:ext>
            </p:extLst>
          </p:nvPr>
        </p:nvGraphicFramePr>
        <p:xfrm>
          <a:off x="4625442" y="3981172"/>
          <a:ext cx="4356610" cy="1676400"/>
        </p:xfrm>
        <a:graphic>
          <a:graphicData uri="http://schemas.openxmlformats.org/drawingml/2006/table">
            <a:tbl>
              <a:tblPr firstRow="1" bandRow="1">
                <a:tableStyleId>{D7EF39A4-3B55-471D-9E2F-5EDBCC4E9E3D}</a:tableStyleId>
              </a:tblPr>
              <a:tblGrid>
                <a:gridCol w="1248092">
                  <a:extLst>
                    <a:ext uri="{9D8B030D-6E8A-4147-A177-3AD203B41FA5}">
                      <a16:colId xmlns:a16="http://schemas.microsoft.com/office/drawing/2014/main" val="3197546001"/>
                    </a:ext>
                  </a:extLst>
                </a:gridCol>
                <a:gridCol w="924911">
                  <a:extLst>
                    <a:ext uri="{9D8B030D-6E8A-4147-A177-3AD203B41FA5}">
                      <a16:colId xmlns:a16="http://schemas.microsoft.com/office/drawing/2014/main" val="3068684400"/>
                    </a:ext>
                  </a:extLst>
                </a:gridCol>
                <a:gridCol w="977462">
                  <a:extLst>
                    <a:ext uri="{9D8B030D-6E8A-4147-A177-3AD203B41FA5}">
                      <a16:colId xmlns:a16="http://schemas.microsoft.com/office/drawing/2014/main" val="3466011753"/>
                    </a:ext>
                  </a:extLst>
                </a:gridCol>
                <a:gridCol w="1206145">
                  <a:extLst>
                    <a:ext uri="{9D8B030D-6E8A-4147-A177-3AD203B41FA5}">
                      <a16:colId xmlns:a16="http://schemas.microsoft.com/office/drawing/2014/main" val="1065907400"/>
                    </a:ext>
                  </a:extLst>
                </a:gridCol>
              </a:tblGrid>
              <a:tr h="274847">
                <a:tc gridSpan="4">
                  <a:txBody>
                    <a:bodyPr/>
                    <a:lstStyle/>
                    <a:p>
                      <a:pPr algn="ctr"/>
                      <a:r>
                        <a:rPr lang="en-US" sz="1600" b="1" dirty="0"/>
                        <a:t>G17</a:t>
                      </a:r>
                    </a:p>
                  </a:txBody>
                  <a:tcPr>
                    <a:lnB w="12700" cap="flat" cmpd="sng" algn="ctr">
                      <a:solidFill>
                        <a:schemeClr val="bg1"/>
                      </a:solidFill>
                      <a:prstDash val="solid"/>
                      <a:round/>
                      <a:headEnd type="none" w="med" len="med"/>
                      <a:tailEnd type="none" w="med" len="med"/>
                    </a:lnB>
                  </a:tcPr>
                </a:tc>
                <a:tc hMerge="1">
                  <a:txBody>
                    <a:bodyPr/>
                    <a:lstStyle/>
                    <a:p>
                      <a:pPr algn="ctr"/>
                      <a:endParaRPr lang="en-US" sz="1600" b="1" dirty="0"/>
                    </a:p>
                  </a:txBody>
                  <a:tcPr/>
                </a:tc>
                <a:tc hMerge="1">
                  <a:txBody>
                    <a:bodyPr/>
                    <a:lstStyle/>
                    <a:p>
                      <a:pPr algn="ctr"/>
                      <a:endParaRPr lang="en-US" sz="1600" b="1" dirty="0"/>
                    </a:p>
                  </a:txBody>
                  <a:tcPr/>
                </a:tc>
                <a:tc hMerge="1">
                  <a:txBody>
                    <a:bodyPr/>
                    <a:lstStyle/>
                    <a:p>
                      <a:pPr algn="ctr"/>
                      <a:endParaRPr lang="en-US" sz="1600" b="1" dirty="0"/>
                    </a:p>
                  </a:txBody>
                  <a:tcPr/>
                </a:tc>
                <a:extLst>
                  <a:ext uri="{0D108BD9-81ED-4DB2-BD59-A6C34878D82A}">
                    <a16:rowId xmlns:a16="http://schemas.microsoft.com/office/drawing/2014/main" val="2794472175"/>
                  </a:ext>
                </a:extLst>
              </a:tr>
              <a:tr h="274847">
                <a:tc>
                  <a:txBody>
                    <a:bodyPr/>
                    <a:lstStyle/>
                    <a:p>
                      <a:pPr algn="ctr"/>
                      <a:r>
                        <a:rPr lang="en-US" sz="1600" b="1" dirty="0">
                          <a:solidFill>
                            <a:schemeClr val="bg1"/>
                          </a:solidFill>
                        </a:rPr>
                        <a:t>Range</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A</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P </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tc>
                  <a:txBody>
                    <a:bodyPr/>
                    <a:lstStyle/>
                    <a:p>
                      <a:pPr algn="ctr"/>
                      <a:r>
                        <a:rPr lang="en-US" sz="1600" b="1" dirty="0">
                          <a:solidFill>
                            <a:schemeClr val="bg1"/>
                          </a:solidFill>
                        </a:rPr>
                        <a:t>N</a:t>
                      </a:r>
                    </a:p>
                  </a:txBody>
                  <a:tcPr>
                    <a:lnT w="1270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3702844471"/>
                  </a:ext>
                </a:extLst>
              </a:tr>
              <a:tr h="274847">
                <a:tc>
                  <a:txBody>
                    <a:bodyPr/>
                    <a:lstStyle/>
                    <a:p>
                      <a:pPr algn="ctr"/>
                      <a:r>
                        <a:rPr lang="en-US" sz="1600" b="1" dirty="0"/>
                        <a:t>CERES &lt; 200</a:t>
                      </a:r>
                    </a:p>
                  </a:txBody>
                  <a:tcPr>
                    <a:lnT w="57150" cap="flat" cmpd="sng" algn="ctr">
                      <a:solidFill>
                        <a:schemeClr val="bg1"/>
                      </a:solidFill>
                      <a:prstDash val="solid"/>
                      <a:round/>
                      <a:headEnd type="none" w="med" len="med"/>
                      <a:tailEnd type="none" w="med" len="med"/>
                    </a:lnT>
                  </a:tcPr>
                </a:tc>
                <a:tc>
                  <a:txBody>
                    <a:bodyPr/>
                    <a:lstStyle/>
                    <a:p>
                      <a:pPr algn="r"/>
                      <a:r>
                        <a:rPr lang="en-US" sz="1600" b="1" dirty="0"/>
                        <a:t>9 (110)</a:t>
                      </a:r>
                    </a:p>
                  </a:txBody>
                  <a:tcPr>
                    <a:lnT w="57150" cap="flat" cmpd="sng" algn="ctr">
                      <a:solidFill>
                        <a:schemeClr val="bg1"/>
                      </a:solidFill>
                      <a:prstDash val="solid"/>
                      <a:round/>
                      <a:headEnd type="none" w="med" len="med"/>
                      <a:tailEnd type="none" w="med" len="med"/>
                    </a:lnT>
                  </a:tcPr>
                </a:tc>
                <a:tc>
                  <a:txBody>
                    <a:bodyPr/>
                    <a:lstStyle/>
                    <a:p>
                      <a:pPr algn="r"/>
                      <a:r>
                        <a:rPr lang="en-US" sz="1600" b="1" dirty="0"/>
                        <a:t>49 (100)</a:t>
                      </a:r>
                    </a:p>
                  </a:txBody>
                  <a:tcPr>
                    <a:lnT w="57150" cap="flat" cmpd="sng" algn="ctr">
                      <a:solidFill>
                        <a:schemeClr val="bg1"/>
                      </a:solidFill>
                      <a:prstDash val="solid"/>
                      <a:round/>
                      <a:headEnd type="none" w="med" len="med"/>
                      <a:tailEnd type="none" w="med" len="med"/>
                    </a:lnT>
                  </a:tcPr>
                </a:tc>
                <a:tc>
                  <a:txBody>
                    <a:bodyPr/>
                    <a:lstStyle/>
                    <a:p>
                      <a:pPr algn="r" fontAlgn="b"/>
                      <a:r>
                        <a:rPr lang="en-US" sz="1600" b="1" i="0" u="none" strike="noStrike" dirty="0">
                          <a:solidFill>
                            <a:srgbClr val="000000"/>
                          </a:solidFill>
                          <a:effectLst/>
                          <a:latin typeface="Calibri" panose="020F0502020204030204" pitchFamily="34" charset="0"/>
                        </a:rPr>
                        <a:t>1,528,097</a:t>
                      </a:r>
                    </a:p>
                  </a:txBody>
                  <a:tcPr anchor="ctr">
                    <a:lnT w="571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105077243"/>
                  </a:ext>
                </a:extLst>
              </a:tr>
              <a:tr h="274847">
                <a:tc>
                  <a:txBody>
                    <a:bodyPr/>
                    <a:lstStyle/>
                    <a:p>
                      <a:pPr algn="ctr"/>
                      <a:r>
                        <a:rPr lang="en-US" sz="1600" b="1" dirty="0"/>
                        <a:t>[200, 500]</a:t>
                      </a:r>
                    </a:p>
                  </a:txBody>
                  <a:tcPr/>
                </a:tc>
                <a:tc>
                  <a:txBody>
                    <a:bodyPr/>
                    <a:lstStyle/>
                    <a:p>
                      <a:pPr algn="r"/>
                      <a:r>
                        <a:rPr lang="en-US" sz="1600" b="1" dirty="0"/>
                        <a:t>37 (65)</a:t>
                      </a:r>
                    </a:p>
                  </a:txBody>
                  <a:tcPr/>
                </a:tc>
                <a:tc>
                  <a:txBody>
                    <a:bodyPr/>
                    <a:lstStyle/>
                    <a:p>
                      <a:pPr algn="r"/>
                      <a:r>
                        <a:rPr lang="en-US" sz="1600" b="1" dirty="0"/>
                        <a:t>83 (130)</a:t>
                      </a:r>
                    </a:p>
                  </a:txBody>
                  <a:tcPr/>
                </a:tc>
                <a:tc>
                  <a:txBody>
                    <a:bodyPr/>
                    <a:lstStyle/>
                    <a:p>
                      <a:pPr algn="r" fontAlgn="b"/>
                      <a:r>
                        <a:rPr lang="en-US" sz="1600" b="1" i="0" u="none" strike="noStrike" dirty="0">
                          <a:solidFill>
                            <a:srgbClr val="000000"/>
                          </a:solidFill>
                          <a:effectLst/>
                          <a:latin typeface="Calibri" panose="020F0502020204030204" pitchFamily="34" charset="0"/>
                        </a:rPr>
                        <a:t>1,176,927</a:t>
                      </a:r>
                    </a:p>
                  </a:txBody>
                  <a:tcPr anchor="ctr"/>
                </a:tc>
                <a:extLst>
                  <a:ext uri="{0D108BD9-81ED-4DB2-BD59-A6C34878D82A}">
                    <a16:rowId xmlns:a16="http://schemas.microsoft.com/office/drawing/2014/main" val="2538163557"/>
                  </a:ext>
                </a:extLst>
              </a:tr>
              <a:tr h="274847">
                <a:tc>
                  <a:txBody>
                    <a:bodyPr/>
                    <a:lstStyle/>
                    <a:p>
                      <a:pPr algn="ctr"/>
                      <a:r>
                        <a:rPr lang="en-US" sz="1600" b="1" dirty="0"/>
                        <a:t>CERES &gt; 500</a:t>
                      </a:r>
                    </a:p>
                  </a:txBody>
                  <a:tcPr/>
                </a:tc>
                <a:tc>
                  <a:txBody>
                    <a:bodyPr/>
                    <a:lstStyle/>
                    <a:p>
                      <a:pPr algn="r"/>
                      <a:r>
                        <a:rPr lang="en-US" sz="1600" b="1" dirty="0"/>
                        <a:t>-31 (85)</a:t>
                      </a:r>
                    </a:p>
                  </a:txBody>
                  <a:tcPr/>
                </a:tc>
                <a:tc>
                  <a:txBody>
                    <a:bodyPr/>
                    <a:lstStyle/>
                    <a:p>
                      <a:pPr algn="r"/>
                      <a:r>
                        <a:rPr lang="en-US" sz="1600" b="1" dirty="0">
                          <a:solidFill>
                            <a:srgbClr val="C00000"/>
                          </a:solidFill>
                        </a:rPr>
                        <a:t>105</a:t>
                      </a:r>
                      <a:r>
                        <a:rPr lang="en-US" sz="1600" b="1" dirty="0"/>
                        <a:t> (100)</a:t>
                      </a:r>
                    </a:p>
                  </a:txBody>
                  <a:tcPr/>
                </a:tc>
                <a:tc>
                  <a:txBody>
                    <a:bodyPr/>
                    <a:lstStyle/>
                    <a:p>
                      <a:pPr algn="r" fontAlgn="b"/>
                      <a:r>
                        <a:rPr lang="en-US" sz="1600" b="1" i="0" u="none" strike="noStrike" dirty="0">
                          <a:solidFill>
                            <a:srgbClr val="000000"/>
                          </a:solidFill>
                          <a:effectLst/>
                          <a:latin typeface="Calibri" panose="020F0502020204030204" pitchFamily="34" charset="0"/>
                        </a:rPr>
                        <a:t>141,537</a:t>
                      </a:r>
                    </a:p>
                  </a:txBody>
                  <a:tcPr anchor="ctr"/>
                </a:tc>
                <a:extLst>
                  <a:ext uri="{0D108BD9-81ED-4DB2-BD59-A6C34878D82A}">
                    <a16:rowId xmlns:a16="http://schemas.microsoft.com/office/drawing/2014/main" val="3183075478"/>
                  </a:ext>
                </a:extLst>
              </a:tr>
            </a:tbl>
          </a:graphicData>
        </a:graphic>
      </p:graphicFrame>
    </p:spTree>
    <p:extLst>
      <p:ext uri="{BB962C8B-B14F-4D97-AF65-F5344CB8AC3E}">
        <p14:creationId xmlns:p14="http://schemas.microsoft.com/office/powerpoint/2010/main" val="1457435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GOES-18 DSR with SURFRAD and SOLRAD DSR</a:t>
            </a:r>
          </a:p>
        </p:txBody>
      </p:sp>
      <p:sp>
        <p:nvSpPr>
          <p:cNvPr id="3" name="Text Placeholder 2"/>
          <p:cNvSpPr>
            <a:spLocks noGrp="1"/>
          </p:cNvSpPr>
          <p:nvPr>
            <p:ph type="body" idx="1"/>
          </p:nvPr>
        </p:nvSpPr>
        <p:spPr/>
        <p:txBody>
          <a:bodyPr/>
          <a:lstStyle/>
          <a:p>
            <a:pPr marL="0"/>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spTree>
    <p:extLst>
      <p:ext uri="{BB962C8B-B14F-4D97-AF65-F5344CB8AC3E}">
        <p14:creationId xmlns:p14="http://schemas.microsoft.com/office/powerpoint/2010/main" val="2252847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51" y="91440"/>
            <a:ext cx="6226233" cy="914400"/>
          </a:xfrm>
        </p:spPr>
        <p:txBody>
          <a:bodyPr/>
          <a:lstStyle/>
          <a:p>
            <a:r>
              <a:rPr lang="en-US" dirty="0"/>
              <a:t>Reference Data for </a:t>
            </a:r>
            <a:br>
              <a:rPr lang="en-US" dirty="0"/>
            </a:br>
            <a:r>
              <a:rPr lang="en-US" dirty="0"/>
              <a:t>Quantitative Evaluation of DSR</a:t>
            </a:r>
          </a:p>
        </p:txBody>
      </p:sp>
      <p:sp>
        <p:nvSpPr>
          <p:cNvPr id="3" name="Text Placeholder 2"/>
          <p:cNvSpPr>
            <a:spLocks noGrp="1"/>
          </p:cNvSpPr>
          <p:nvPr>
            <p:ph type="body" idx="1"/>
          </p:nvPr>
        </p:nvSpPr>
        <p:spPr>
          <a:xfrm>
            <a:off x="457200" y="1483210"/>
            <a:ext cx="3608336" cy="2749092"/>
          </a:xfrm>
        </p:spPr>
        <p:txBody>
          <a:bodyPr/>
          <a:lstStyle/>
          <a:p>
            <a:pPr>
              <a:lnSpc>
                <a:spcPct val="90000"/>
              </a:lnSpc>
              <a:spcBef>
                <a:spcPts val="0"/>
              </a:spcBef>
              <a:spcAft>
                <a:spcPts val="300"/>
              </a:spcAft>
            </a:pPr>
            <a:r>
              <a:rPr lang="en-US" sz="2400" dirty="0"/>
              <a:t>Surface Radiation Network (</a:t>
            </a:r>
            <a:r>
              <a:rPr lang="en-US" sz="2400" b="1" dirty="0"/>
              <a:t>SURFRAD</a:t>
            </a:r>
            <a:r>
              <a:rPr lang="en-US" sz="2400" dirty="0"/>
              <a:t>)</a:t>
            </a:r>
          </a:p>
          <a:p>
            <a:pPr lvl="1">
              <a:lnSpc>
                <a:spcPct val="90000"/>
              </a:lnSpc>
              <a:spcBef>
                <a:spcPts val="0"/>
              </a:spcBef>
              <a:spcAft>
                <a:spcPts val="300"/>
              </a:spcAft>
            </a:pPr>
            <a:r>
              <a:rPr lang="en-US" sz="2000" dirty="0"/>
              <a:t>Accurate, long-term, continuous measurements.</a:t>
            </a:r>
          </a:p>
          <a:p>
            <a:pPr lvl="1">
              <a:lnSpc>
                <a:spcPct val="90000"/>
              </a:lnSpc>
              <a:spcBef>
                <a:spcPts val="0"/>
              </a:spcBef>
              <a:spcAft>
                <a:spcPts val="300"/>
              </a:spcAft>
            </a:pPr>
            <a:r>
              <a:rPr lang="en-US" sz="2000" dirty="0"/>
              <a:t>7 permanent sites in climatologically diverse regions in the US.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sp>
        <p:nvSpPr>
          <p:cNvPr id="9" name="Text Placeholder 2"/>
          <p:cNvSpPr txBox="1">
            <a:spLocks/>
          </p:cNvSpPr>
          <p:nvPr/>
        </p:nvSpPr>
        <p:spPr>
          <a:xfrm>
            <a:off x="457200" y="4076515"/>
            <a:ext cx="8229599" cy="253076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90000"/>
              </a:lnSpc>
              <a:spcBef>
                <a:spcPts val="0"/>
              </a:spcBef>
              <a:spcAft>
                <a:spcPts val="300"/>
              </a:spcAft>
            </a:pPr>
            <a:r>
              <a:rPr lang="en-US" sz="2400" dirty="0"/>
              <a:t>Integrated Surface Irradiance Study (</a:t>
            </a:r>
            <a:r>
              <a:rPr lang="en-US" sz="2400" b="1" dirty="0"/>
              <a:t>SOLRAD</a:t>
            </a:r>
            <a:r>
              <a:rPr lang="en-US" sz="2400" dirty="0"/>
              <a:t>)</a:t>
            </a:r>
          </a:p>
          <a:p>
            <a:pPr lvl="1">
              <a:lnSpc>
                <a:spcPct val="90000"/>
              </a:lnSpc>
              <a:spcBef>
                <a:spcPts val="0"/>
              </a:spcBef>
              <a:spcAft>
                <a:spcPts val="300"/>
              </a:spcAft>
            </a:pPr>
            <a:r>
              <a:rPr lang="en-US" sz="2000" dirty="0"/>
              <a:t>Monitors surface radiation in the US, in collaboration with SURFRAD.</a:t>
            </a:r>
          </a:p>
          <a:p>
            <a:pPr lvl="1">
              <a:lnSpc>
                <a:spcPct val="90000"/>
              </a:lnSpc>
              <a:spcBef>
                <a:spcPts val="0"/>
              </a:spcBef>
              <a:spcAft>
                <a:spcPts val="300"/>
              </a:spcAft>
            </a:pPr>
            <a:r>
              <a:rPr lang="en-US" sz="2000" dirty="0"/>
              <a:t>Currently 7 stations are available.</a:t>
            </a:r>
          </a:p>
          <a:p>
            <a:pPr>
              <a:lnSpc>
                <a:spcPct val="90000"/>
              </a:lnSpc>
              <a:spcBef>
                <a:spcPts val="0"/>
              </a:spcBef>
              <a:spcAft>
                <a:spcPts val="300"/>
              </a:spcAft>
            </a:pPr>
            <a:r>
              <a:rPr lang="en-US" sz="2400" dirty="0"/>
              <a:t>Number of stations used depends on the domain </a:t>
            </a:r>
          </a:p>
          <a:p>
            <a:pPr lvl="1">
              <a:lnSpc>
                <a:spcPct val="90000"/>
              </a:lnSpc>
              <a:spcBef>
                <a:spcPts val="0"/>
              </a:spcBef>
              <a:spcAft>
                <a:spcPts val="300"/>
              </a:spcAft>
            </a:pPr>
            <a:r>
              <a:rPr lang="en-US" sz="2000" dirty="0"/>
              <a:t>CONUS: 8 stations,</a:t>
            </a:r>
          </a:p>
          <a:p>
            <a:pPr lvl="1">
              <a:lnSpc>
                <a:spcPct val="90000"/>
              </a:lnSpc>
              <a:spcBef>
                <a:spcPts val="0"/>
              </a:spcBef>
              <a:spcAft>
                <a:spcPts val="300"/>
              </a:spcAft>
            </a:pPr>
            <a:r>
              <a:rPr lang="en-US" sz="2000" dirty="0"/>
              <a:t>FD: 12 stations,</a:t>
            </a:r>
          </a:p>
          <a:p>
            <a:pPr lvl="1">
              <a:lnSpc>
                <a:spcPct val="90000"/>
              </a:lnSpc>
              <a:spcBef>
                <a:spcPts val="0"/>
              </a:spcBef>
              <a:spcAft>
                <a:spcPts val="300"/>
              </a:spcAft>
            </a:pPr>
            <a:r>
              <a:rPr lang="en-US" sz="2000" dirty="0"/>
              <a:t>2 stations (Penn State and Sterling) are not seen by GOES-18.</a:t>
            </a:r>
          </a:p>
          <a:p>
            <a:pPr marL="508000" lvl="1" indent="0">
              <a:buFont typeface="Arial"/>
              <a:buNone/>
            </a:pPr>
            <a:endParaRPr lang="en-US" sz="2000" dirty="0"/>
          </a:p>
          <a:p>
            <a:pPr marL="508000" lvl="1" indent="0">
              <a:buFont typeface="Arial"/>
              <a:buNone/>
            </a:pPr>
            <a:endParaRPr lang="en-US" sz="2000" dirty="0"/>
          </a:p>
        </p:txBody>
      </p:sp>
      <p:pic>
        <p:nvPicPr>
          <p:cNvPr id="6" name="Picture 5">
            <a:extLst>
              <a:ext uri="{FF2B5EF4-FFF2-40B4-BE49-F238E27FC236}">
                <a16:creationId xmlns:a16="http://schemas.microsoft.com/office/drawing/2014/main" id="{557FA84D-7B99-4AB2-A94B-4464DBF63C81}"/>
              </a:ext>
            </a:extLst>
          </p:cNvPr>
          <p:cNvPicPr>
            <a:picLocks noChangeAspect="1"/>
          </p:cNvPicPr>
          <p:nvPr/>
        </p:nvPicPr>
        <p:blipFill>
          <a:blip r:embed="rId3"/>
          <a:stretch>
            <a:fillRect/>
          </a:stretch>
        </p:blipFill>
        <p:spPr>
          <a:xfrm>
            <a:off x="3624865" y="801158"/>
            <a:ext cx="5715780" cy="3598024"/>
          </a:xfrm>
          <a:prstGeom prst="rect">
            <a:avLst/>
          </a:prstGeom>
        </p:spPr>
      </p:pic>
    </p:spTree>
    <p:extLst>
      <p:ext uri="{BB962C8B-B14F-4D97-AF65-F5344CB8AC3E}">
        <p14:creationId xmlns:p14="http://schemas.microsoft.com/office/powerpoint/2010/main" val="600418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ABI-FD_DSR07</a:t>
            </a:r>
          </a:p>
        </p:txBody>
      </p:sp>
      <p:sp>
        <p:nvSpPr>
          <p:cNvPr id="3" name="Text Placeholder 2"/>
          <p:cNvSpPr>
            <a:spLocks noGrp="1"/>
          </p:cNvSpPr>
          <p:nvPr>
            <p:ph type="body" idx="1"/>
          </p:nvPr>
        </p:nvSpPr>
        <p:spPr>
          <a:xfrm>
            <a:off x="457200" y="1280160"/>
            <a:ext cx="8418040" cy="1213658"/>
          </a:xfrm>
        </p:spPr>
        <p:txBody>
          <a:bodyPr>
            <a:normAutofit/>
          </a:bodyPr>
          <a:lstStyle/>
          <a:p>
            <a:pPr>
              <a:spcBef>
                <a:spcPts val="0"/>
              </a:spcBef>
            </a:pPr>
            <a:r>
              <a:rPr lang="en-US" sz="2400" dirty="0"/>
              <a:t>Comparison of </a:t>
            </a:r>
            <a:r>
              <a:rPr lang="en-US" sz="2400" b="1" dirty="0">
                <a:solidFill>
                  <a:srgbClr val="FFFF00"/>
                </a:solidFill>
              </a:rPr>
              <a:t>FD</a:t>
            </a:r>
            <a:r>
              <a:rPr lang="en-US" sz="2400" dirty="0"/>
              <a:t> DSR product (50 km) with SURFRAD and SOLRAD for </a:t>
            </a:r>
            <a:r>
              <a:rPr lang="en-US" sz="2400" b="1" dirty="0">
                <a:solidFill>
                  <a:srgbClr val="FFFF00"/>
                </a:solidFill>
              </a:rPr>
              <a:t>7/28 – 10/15, 2022</a:t>
            </a:r>
            <a:r>
              <a:rPr lang="en-US" sz="2400" dirty="0"/>
              <a:t>.</a:t>
            </a:r>
          </a:p>
          <a:p>
            <a:endParaRPr lang="en-US" sz="2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34</a:t>
            </a:fld>
            <a:endParaRPr lang="en-US"/>
          </a:p>
        </p:txBody>
      </p:sp>
      <p:sp>
        <p:nvSpPr>
          <p:cNvPr id="14" name="TextBox 13"/>
          <p:cNvSpPr txBox="1"/>
          <p:nvPr/>
        </p:nvSpPr>
        <p:spPr>
          <a:xfrm>
            <a:off x="4572000" y="3813048"/>
            <a:ext cx="4297678"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graphicFrame>
        <p:nvGraphicFramePr>
          <p:cNvPr id="8" name="Table 7"/>
          <p:cNvGraphicFramePr>
            <a:graphicFrameLocks noGrp="1"/>
          </p:cNvGraphicFramePr>
          <p:nvPr>
            <p:extLst>
              <p:ext uri="{D42A27DB-BD31-4B8C-83A1-F6EECF244321}">
                <p14:modId xmlns:p14="http://schemas.microsoft.com/office/powerpoint/2010/main" val="3407989242"/>
              </p:ext>
            </p:extLst>
          </p:nvPr>
        </p:nvGraphicFramePr>
        <p:xfrm>
          <a:off x="4572000" y="2286000"/>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32 (110)</a:t>
                      </a:r>
                    </a:p>
                  </a:txBody>
                  <a:tcPr/>
                </a:tc>
                <a:tc>
                  <a:txBody>
                    <a:bodyPr/>
                    <a:lstStyle/>
                    <a:p>
                      <a:pPr algn="r"/>
                      <a:r>
                        <a:rPr lang="en-US" sz="1600" b="1" dirty="0">
                          <a:solidFill>
                            <a:schemeClr val="tx1"/>
                          </a:solidFill>
                        </a:rPr>
                        <a:t>84 (100)</a:t>
                      </a:r>
                    </a:p>
                  </a:txBody>
                  <a:tcPr/>
                </a:tc>
                <a:tc>
                  <a:txBody>
                    <a:bodyPr/>
                    <a:lstStyle/>
                    <a:p>
                      <a:pPr algn="r" fontAlgn="b"/>
                      <a:r>
                        <a:rPr lang="en-US" sz="1600" b="1" i="0" u="none" strike="noStrike" dirty="0">
                          <a:solidFill>
                            <a:srgbClr val="000000"/>
                          </a:solidFill>
                          <a:effectLst/>
                          <a:latin typeface="Calibri" panose="020F0502020204030204" pitchFamily="34" charset="0"/>
                        </a:rPr>
                        <a:t>2,759</a:t>
                      </a:r>
                    </a:p>
                  </a:txBody>
                  <a:tcPr marL="9525" marR="9525" marT="9525" marB="0"/>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19 (65)</a:t>
                      </a:r>
                    </a:p>
                  </a:txBody>
                  <a:tcPr/>
                </a:tc>
                <a:tc>
                  <a:txBody>
                    <a:bodyPr/>
                    <a:lstStyle/>
                    <a:p>
                      <a:pPr algn="r"/>
                      <a:r>
                        <a:rPr lang="en-US" sz="1600" b="1" dirty="0">
                          <a:solidFill>
                            <a:schemeClr val="tx1"/>
                          </a:solidFill>
                        </a:rPr>
                        <a:t>83 (130)</a:t>
                      </a:r>
                    </a:p>
                  </a:txBody>
                  <a:tcPr/>
                </a:tc>
                <a:tc>
                  <a:txBody>
                    <a:bodyPr/>
                    <a:lstStyle/>
                    <a:p>
                      <a:pPr algn="r" fontAlgn="b"/>
                      <a:r>
                        <a:rPr lang="en-US" sz="1600" b="1" i="0" u="none" strike="noStrike" dirty="0">
                          <a:solidFill>
                            <a:srgbClr val="000000"/>
                          </a:solidFill>
                          <a:effectLst/>
                          <a:latin typeface="Calibri" panose="020F0502020204030204" pitchFamily="34" charset="0"/>
                        </a:rPr>
                        <a:t>2,716</a:t>
                      </a:r>
                    </a:p>
                  </a:txBody>
                  <a:tcPr marL="9525" marR="9525" marT="9525" marB="0"/>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solidFill>
                            <a:schemeClr val="tx1"/>
                          </a:solidFill>
                        </a:rPr>
                        <a:t>-2 </a:t>
                      </a:r>
                      <a:r>
                        <a:rPr lang="en-US" sz="1600" b="1" dirty="0"/>
                        <a:t>(85)</a:t>
                      </a:r>
                    </a:p>
                  </a:txBody>
                  <a:tcPr/>
                </a:tc>
                <a:tc>
                  <a:txBody>
                    <a:bodyPr/>
                    <a:lstStyle/>
                    <a:p>
                      <a:pPr algn="r"/>
                      <a:r>
                        <a:rPr lang="en-US" sz="1600" b="1" dirty="0">
                          <a:solidFill>
                            <a:schemeClr val="tx1"/>
                          </a:solidFill>
                        </a:rPr>
                        <a:t>73 (100)</a:t>
                      </a:r>
                    </a:p>
                  </a:txBody>
                  <a:tcPr/>
                </a:tc>
                <a:tc>
                  <a:txBody>
                    <a:bodyPr/>
                    <a:lstStyle/>
                    <a:p>
                      <a:pPr algn="r" fontAlgn="b"/>
                      <a:r>
                        <a:rPr lang="en-US" sz="1600" b="1" i="0" u="none" strike="noStrike" dirty="0">
                          <a:solidFill>
                            <a:srgbClr val="000000"/>
                          </a:solidFill>
                          <a:effectLst/>
                          <a:latin typeface="Calibri" panose="020F0502020204030204" pitchFamily="34" charset="0"/>
                        </a:rPr>
                        <a:t>3,475</a:t>
                      </a:r>
                    </a:p>
                  </a:txBody>
                  <a:tcPr marL="9525" marR="9525" marT="9525" marB="0"/>
                </a:tc>
                <a:extLst>
                  <a:ext uri="{0D108BD9-81ED-4DB2-BD59-A6C34878D82A}">
                    <a16:rowId xmlns:a16="http://schemas.microsoft.com/office/drawing/2014/main" val="3183075478"/>
                  </a:ext>
                </a:extLst>
              </a:tr>
            </a:tbl>
          </a:graphicData>
        </a:graphic>
      </p:graphicFrame>
      <p:sp>
        <p:nvSpPr>
          <p:cNvPr id="11" name="Text Placeholder 2">
            <a:extLst>
              <a:ext uri="{FF2B5EF4-FFF2-40B4-BE49-F238E27FC236}">
                <a16:creationId xmlns:a16="http://schemas.microsoft.com/office/drawing/2014/main" id="{4FFD610A-C75B-4293-BCC9-A30489FDE815}"/>
              </a:ext>
            </a:extLst>
          </p:cNvPr>
          <p:cNvSpPr txBox="1">
            <a:spLocks/>
          </p:cNvSpPr>
          <p:nvPr/>
        </p:nvSpPr>
        <p:spPr>
          <a:xfrm>
            <a:off x="4572000" y="4190039"/>
            <a:ext cx="4261877" cy="157387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and Precision (P) requirements are met in all ranges.</a:t>
            </a:r>
          </a:p>
          <a:p>
            <a:endParaRPr lang="en-US" sz="2400" dirty="0"/>
          </a:p>
        </p:txBody>
      </p:sp>
      <p:sp>
        <p:nvSpPr>
          <p:cNvPr id="12" name="TextBox 11">
            <a:extLst>
              <a:ext uri="{FF2B5EF4-FFF2-40B4-BE49-F238E27FC236}">
                <a16:creationId xmlns:a16="http://schemas.microsoft.com/office/drawing/2014/main" id="{98A892B2-F2EB-43B9-B982-2FB7EC3B8B00}"/>
              </a:ext>
            </a:extLst>
          </p:cNvPr>
          <p:cNvSpPr txBox="1"/>
          <p:nvPr/>
        </p:nvSpPr>
        <p:spPr>
          <a:xfrm>
            <a:off x="4572000" y="5763915"/>
            <a:ext cx="3865161" cy="738664"/>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a:p>
            <a:r>
              <a:rPr lang="en-US" dirty="0">
                <a:solidFill>
                  <a:schemeClr val="bg1"/>
                </a:solidFill>
              </a:rPr>
              <a:t>Number (N): number of samples</a:t>
            </a:r>
          </a:p>
        </p:txBody>
      </p:sp>
      <p:pic>
        <p:nvPicPr>
          <p:cNvPr id="6" name="Picture 5">
            <a:extLst>
              <a:ext uri="{FF2B5EF4-FFF2-40B4-BE49-F238E27FC236}">
                <a16:creationId xmlns:a16="http://schemas.microsoft.com/office/drawing/2014/main" id="{C3A64DB3-4C03-4BEA-B139-E4AFA690A75D}"/>
              </a:ext>
            </a:extLst>
          </p:cNvPr>
          <p:cNvPicPr>
            <a:picLocks noChangeAspect="1"/>
          </p:cNvPicPr>
          <p:nvPr/>
        </p:nvPicPr>
        <p:blipFill>
          <a:blip r:embed="rId3"/>
          <a:stretch>
            <a:fillRect/>
          </a:stretch>
        </p:blipFill>
        <p:spPr>
          <a:xfrm>
            <a:off x="268760" y="2286000"/>
            <a:ext cx="4114800" cy="4114800"/>
          </a:xfrm>
          <a:prstGeom prst="rect">
            <a:avLst/>
          </a:prstGeom>
        </p:spPr>
      </p:pic>
    </p:spTree>
    <p:extLst>
      <p:ext uri="{BB962C8B-B14F-4D97-AF65-F5344CB8AC3E}">
        <p14:creationId xmlns:p14="http://schemas.microsoft.com/office/powerpoint/2010/main" val="361573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ABI-CONUS_DSR07</a:t>
            </a:r>
          </a:p>
        </p:txBody>
      </p:sp>
      <p:sp>
        <p:nvSpPr>
          <p:cNvPr id="3" name="Text Placeholder 2"/>
          <p:cNvSpPr>
            <a:spLocks noGrp="1"/>
          </p:cNvSpPr>
          <p:nvPr>
            <p:ph type="body" idx="1"/>
          </p:nvPr>
        </p:nvSpPr>
        <p:spPr>
          <a:xfrm>
            <a:off x="457200" y="1280160"/>
            <a:ext cx="8418040" cy="1213658"/>
          </a:xfrm>
        </p:spPr>
        <p:txBody>
          <a:bodyPr>
            <a:normAutofit/>
          </a:bodyPr>
          <a:lstStyle/>
          <a:p>
            <a:pPr>
              <a:spcBef>
                <a:spcPts val="0"/>
              </a:spcBef>
            </a:pPr>
            <a:r>
              <a:rPr lang="en-US" sz="2400" dirty="0"/>
              <a:t>Comparison of </a:t>
            </a:r>
            <a:r>
              <a:rPr lang="en-US" sz="2400" b="1" dirty="0">
                <a:solidFill>
                  <a:srgbClr val="FFFF00"/>
                </a:solidFill>
              </a:rPr>
              <a:t>CONUS</a:t>
            </a:r>
            <a:r>
              <a:rPr lang="en-US" sz="2400" dirty="0"/>
              <a:t> DSR product (25 km) with SURFRAD and SOLRAD for </a:t>
            </a:r>
            <a:r>
              <a:rPr lang="en-US" sz="2400" b="1" dirty="0">
                <a:solidFill>
                  <a:srgbClr val="FFFF00"/>
                </a:solidFill>
              </a:rPr>
              <a:t>7/28 – 10/15, 2022</a:t>
            </a:r>
            <a:r>
              <a:rPr lang="en-US" sz="2400" dirty="0"/>
              <a:t>.</a:t>
            </a:r>
          </a:p>
          <a:p>
            <a:endParaRPr lang="en-US" sz="2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sp>
        <p:nvSpPr>
          <p:cNvPr id="14" name="TextBox 13"/>
          <p:cNvSpPr txBox="1"/>
          <p:nvPr/>
        </p:nvSpPr>
        <p:spPr>
          <a:xfrm>
            <a:off x="4572000" y="3813048"/>
            <a:ext cx="4297678"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graphicFrame>
        <p:nvGraphicFramePr>
          <p:cNvPr id="8" name="Table 7"/>
          <p:cNvGraphicFramePr>
            <a:graphicFrameLocks noGrp="1"/>
          </p:cNvGraphicFramePr>
          <p:nvPr>
            <p:extLst>
              <p:ext uri="{D42A27DB-BD31-4B8C-83A1-F6EECF244321}">
                <p14:modId xmlns:p14="http://schemas.microsoft.com/office/powerpoint/2010/main" val="2614910053"/>
              </p:ext>
            </p:extLst>
          </p:nvPr>
        </p:nvGraphicFramePr>
        <p:xfrm>
          <a:off x="4564258" y="2281735"/>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solidFill>
                            <a:schemeClr val="tx1"/>
                          </a:solidFill>
                        </a:rPr>
                        <a:t>29 (110)</a:t>
                      </a:r>
                    </a:p>
                  </a:txBody>
                  <a:tcPr/>
                </a:tc>
                <a:tc>
                  <a:txBody>
                    <a:bodyPr/>
                    <a:lstStyle/>
                    <a:p>
                      <a:pPr algn="r"/>
                      <a:r>
                        <a:rPr lang="en-US" sz="1600" b="1" dirty="0">
                          <a:solidFill>
                            <a:schemeClr val="tx1"/>
                          </a:solidFill>
                        </a:rPr>
                        <a:t>79 (100)</a:t>
                      </a:r>
                    </a:p>
                  </a:txBody>
                  <a:tcPr/>
                </a:tc>
                <a:tc>
                  <a:txBody>
                    <a:bodyPr/>
                    <a:lstStyle/>
                    <a:p>
                      <a:pPr algn="r" fontAlgn="b"/>
                      <a:r>
                        <a:rPr lang="en-US" sz="1600" b="1" i="0" u="none" strike="noStrike" dirty="0">
                          <a:solidFill>
                            <a:srgbClr val="000000"/>
                          </a:solidFill>
                          <a:effectLst/>
                          <a:latin typeface="Calibri" panose="020F0502020204030204" pitchFamily="34" charset="0"/>
                        </a:rPr>
                        <a:t>1,780</a:t>
                      </a:r>
                    </a:p>
                  </a:txBody>
                  <a:tcPr marL="9525" marR="9525" marT="9525" marB="0"/>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solidFill>
                            <a:schemeClr val="tx1"/>
                          </a:solidFill>
                        </a:rPr>
                        <a:t>21 (65)</a:t>
                      </a:r>
                    </a:p>
                  </a:txBody>
                  <a:tcPr/>
                </a:tc>
                <a:tc>
                  <a:txBody>
                    <a:bodyPr/>
                    <a:lstStyle/>
                    <a:p>
                      <a:pPr algn="r"/>
                      <a:r>
                        <a:rPr lang="en-US" sz="1600" b="1" dirty="0">
                          <a:solidFill>
                            <a:schemeClr val="tx1"/>
                          </a:solidFill>
                        </a:rPr>
                        <a:t>75 (130)</a:t>
                      </a:r>
                    </a:p>
                  </a:txBody>
                  <a:tcPr/>
                </a:tc>
                <a:tc>
                  <a:txBody>
                    <a:bodyPr/>
                    <a:lstStyle/>
                    <a:p>
                      <a:pPr algn="r" fontAlgn="b"/>
                      <a:r>
                        <a:rPr lang="en-US" sz="1600" b="1" i="0" u="none" strike="noStrike" dirty="0">
                          <a:solidFill>
                            <a:srgbClr val="000000"/>
                          </a:solidFill>
                          <a:effectLst/>
                          <a:latin typeface="Calibri" panose="020F0502020204030204" pitchFamily="34" charset="0"/>
                        </a:rPr>
                        <a:t>1,740</a:t>
                      </a:r>
                    </a:p>
                  </a:txBody>
                  <a:tcPr marL="9525" marR="9525" marT="9525" marB="0"/>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solidFill>
                            <a:schemeClr val="tx1"/>
                          </a:solidFill>
                        </a:rPr>
                        <a:t>-9 (85)</a:t>
                      </a:r>
                    </a:p>
                  </a:txBody>
                  <a:tcPr/>
                </a:tc>
                <a:tc>
                  <a:txBody>
                    <a:bodyPr/>
                    <a:lstStyle/>
                    <a:p>
                      <a:pPr algn="r"/>
                      <a:r>
                        <a:rPr lang="en-US" sz="1600" b="1" dirty="0">
                          <a:solidFill>
                            <a:schemeClr val="tx1"/>
                          </a:solidFill>
                        </a:rPr>
                        <a:t>64 (100)</a:t>
                      </a:r>
                    </a:p>
                  </a:txBody>
                  <a:tcPr/>
                </a:tc>
                <a:tc>
                  <a:txBody>
                    <a:bodyPr/>
                    <a:lstStyle/>
                    <a:p>
                      <a:pPr algn="r" fontAlgn="b"/>
                      <a:r>
                        <a:rPr lang="en-US" sz="1600" b="1" i="0" u="none" strike="noStrike" dirty="0">
                          <a:solidFill>
                            <a:srgbClr val="000000"/>
                          </a:solidFill>
                          <a:effectLst/>
                          <a:latin typeface="Calibri" panose="020F0502020204030204" pitchFamily="34" charset="0"/>
                        </a:rPr>
                        <a:t>2,606</a:t>
                      </a:r>
                    </a:p>
                  </a:txBody>
                  <a:tcPr marL="9525" marR="9525" marT="9525" marB="0"/>
                </a:tc>
                <a:extLst>
                  <a:ext uri="{0D108BD9-81ED-4DB2-BD59-A6C34878D82A}">
                    <a16:rowId xmlns:a16="http://schemas.microsoft.com/office/drawing/2014/main" val="3183075478"/>
                  </a:ext>
                </a:extLst>
              </a:tr>
            </a:tbl>
          </a:graphicData>
        </a:graphic>
      </p:graphicFrame>
      <p:sp>
        <p:nvSpPr>
          <p:cNvPr id="11" name="Text Placeholder 2">
            <a:extLst>
              <a:ext uri="{FF2B5EF4-FFF2-40B4-BE49-F238E27FC236}">
                <a16:creationId xmlns:a16="http://schemas.microsoft.com/office/drawing/2014/main" id="{4FFD610A-C75B-4293-BCC9-A30489FDE815}"/>
              </a:ext>
            </a:extLst>
          </p:cNvPr>
          <p:cNvSpPr txBox="1">
            <a:spLocks/>
          </p:cNvSpPr>
          <p:nvPr/>
        </p:nvSpPr>
        <p:spPr>
          <a:xfrm>
            <a:off x="4572000" y="4185920"/>
            <a:ext cx="4261877" cy="140669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and Precision (P) requirements are met in all ranges.</a:t>
            </a:r>
          </a:p>
          <a:p>
            <a:endParaRPr lang="en-US" sz="2400" dirty="0"/>
          </a:p>
        </p:txBody>
      </p:sp>
      <p:sp>
        <p:nvSpPr>
          <p:cNvPr id="12" name="TextBox 11">
            <a:extLst>
              <a:ext uri="{FF2B5EF4-FFF2-40B4-BE49-F238E27FC236}">
                <a16:creationId xmlns:a16="http://schemas.microsoft.com/office/drawing/2014/main" id="{98A892B2-F2EB-43B9-B982-2FB7EC3B8B00}"/>
              </a:ext>
            </a:extLst>
          </p:cNvPr>
          <p:cNvSpPr txBox="1"/>
          <p:nvPr/>
        </p:nvSpPr>
        <p:spPr>
          <a:xfrm>
            <a:off x="4572000" y="5763915"/>
            <a:ext cx="3865161" cy="738664"/>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a:p>
            <a:r>
              <a:rPr lang="en-US" dirty="0">
                <a:solidFill>
                  <a:schemeClr val="bg1"/>
                </a:solidFill>
              </a:rPr>
              <a:t>Number (N): number of samples</a:t>
            </a:r>
          </a:p>
        </p:txBody>
      </p:sp>
      <p:pic>
        <p:nvPicPr>
          <p:cNvPr id="9" name="Picture 8">
            <a:extLst>
              <a:ext uri="{FF2B5EF4-FFF2-40B4-BE49-F238E27FC236}">
                <a16:creationId xmlns:a16="http://schemas.microsoft.com/office/drawing/2014/main" id="{EF0BB94C-0959-41CF-B450-12E58D65A474}"/>
              </a:ext>
            </a:extLst>
          </p:cNvPr>
          <p:cNvPicPr>
            <a:picLocks noChangeAspect="1"/>
          </p:cNvPicPr>
          <p:nvPr/>
        </p:nvPicPr>
        <p:blipFill>
          <a:blip r:embed="rId3"/>
          <a:stretch>
            <a:fillRect/>
          </a:stretch>
        </p:blipFill>
        <p:spPr>
          <a:xfrm>
            <a:off x="265176" y="2281735"/>
            <a:ext cx="4114800" cy="4114800"/>
          </a:xfrm>
          <a:prstGeom prst="rect">
            <a:avLst/>
          </a:prstGeom>
        </p:spPr>
      </p:pic>
    </p:spTree>
    <p:extLst>
      <p:ext uri="{BB962C8B-B14F-4D97-AF65-F5344CB8AC3E}">
        <p14:creationId xmlns:p14="http://schemas.microsoft.com/office/powerpoint/2010/main" val="1393569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G18 and G17 DSR comparison over the same ground stations</a:t>
            </a:r>
          </a:p>
        </p:txBody>
      </p:sp>
      <p:sp>
        <p:nvSpPr>
          <p:cNvPr id="3" name="Text Placeholder 2"/>
          <p:cNvSpPr>
            <a:spLocks noGrp="1"/>
          </p:cNvSpPr>
          <p:nvPr>
            <p:ph type="body" idx="1"/>
          </p:nvPr>
        </p:nvSpPr>
        <p:spPr>
          <a:xfrm>
            <a:off x="457200" y="1280160"/>
            <a:ext cx="8229600" cy="1636461"/>
          </a:xfrm>
        </p:spPr>
        <p:txBody>
          <a:bodyPr>
            <a:normAutofit fontScale="92500" lnSpcReduction="10000"/>
          </a:bodyPr>
          <a:lstStyle/>
          <a:p>
            <a:r>
              <a:rPr lang="en-US" dirty="0"/>
              <a:t>DSRC from G18 and G17 for </a:t>
            </a:r>
            <a:r>
              <a:rPr lang="en-US" b="1" dirty="0">
                <a:solidFill>
                  <a:srgbClr val="FFFF00"/>
                </a:solidFill>
              </a:rPr>
              <a:t>7/28 – 9/30, 2022 </a:t>
            </a:r>
            <a:r>
              <a:rPr lang="en-US" dirty="0"/>
              <a:t>compared with ground measurements.</a:t>
            </a:r>
          </a:p>
          <a:p>
            <a:pPr lvl="1"/>
            <a:r>
              <a:rPr lang="en-US" dirty="0"/>
              <a:t>G18 A and P are comparable to G17 A and P.</a:t>
            </a:r>
          </a:p>
          <a:p>
            <a:endParaRPr lang="en-US" dirty="0"/>
          </a:p>
          <a:p>
            <a:pPr marL="25400" inden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36</a:t>
            </a:fld>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7" name="Picture 6">
            <a:extLst>
              <a:ext uri="{FF2B5EF4-FFF2-40B4-BE49-F238E27FC236}">
                <a16:creationId xmlns:a16="http://schemas.microsoft.com/office/drawing/2014/main" id="{8C4E68F4-654F-4933-B1DA-B3EE19ACB654}"/>
              </a:ext>
            </a:extLst>
          </p:cNvPr>
          <p:cNvPicPr>
            <a:picLocks noChangeAspect="1"/>
          </p:cNvPicPr>
          <p:nvPr/>
        </p:nvPicPr>
        <p:blipFill>
          <a:blip r:embed="rId3"/>
          <a:stretch>
            <a:fillRect/>
          </a:stretch>
        </p:blipFill>
        <p:spPr>
          <a:xfrm>
            <a:off x="457200" y="2931383"/>
            <a:ext cx="4114800" cy="3103756"/>
          </a:xfrm>
          <a:prstGeom prst="rect">
            <a:avLst/>
          </a:prstGeom>
        </p:spPr>
      </p:pic>
      <p:pic>
        <p:nvPicPr>
          <p:cNvPr id="8" name="Picture 7">
            <a:extLst>
              <a:ext uri="{FF2B5EF4-FFF2-40B4-BE49-F238E27FC236}">
                <a16:creationId xmlns:a16="http://schemas.microsoft.com/office/drawing/2014/main" id="{3E8BDB97-2485-405F-8FE8-49EC56AFDFDC}"/>
              </a:ext>
            </a:extLst>
          </p:cNvPr>
          <p:cNvPicPr>
            <a:picLocks noChangeAspect="1"/>
          </p:cNvPicPr>
          <p:nvPr/>
        </p:nvPicPr>
        <p:blipFill>
          <a:blip r:embed="rId4"/>
          <a:stretch>
            <a:fillRect/>
          </a:stretch>
        </p:blipFill>
        <p:spPr>
          <a:xfrm>
            <a:off x="4572000" y="2931382"/>
            <a:ext cx="4154277" cy="3099816"/>
          </a:xfrm>
          <a:prstGeom prst="rect">
            <a:avLst/>
          </a:prstGeom>
        </p:spPr>
      </p:pic>
      <p:sp>
        <p:nvSpPr>
          <p:cNvPr id="9" name="TextBox 8">
            <a:extLst>
              <a:ext uri="{FF2B5EF4-FFF2-40B4-BE49-F238E27FC236}">
                <a16:creationId xmlns:a16="http://schemas.microsoft.com/office/drawing/2014/main" id="{EF8750A5-0B1C-48FE-BC48-9AE2814ED2FD}"/>
              </a:ext>
            </a:extLst>
          </p:cNvPr>
          <p:cNvSpPr txBox="1"/>
          <p:nvPr/>
        </p:nvSpPr>
        <p:spPr>
          <a:xfrm>
            <a:off x="457200" y="6326116"/>
            <a:ext cx="307808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Dotted lines represent requirements.</a:t>
            </a:r>
          </a:p>
        </p:txBody>
      </p:sp>
    </p:spTree>
    <p:extLst>
      <p:ext uri="{BB962C8B-B14F-4D97-AF65-F5344CB8AC3E}">
        <p14:creationId xmlns:p14="http://schemas.microsoft.com/office/powerpoint/2010/main" val="1993912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B967-3EE2-4CE5-AE5C-B6FFE4AD9BB9}"/>
              </a:ext>
            </a:extLst>
          </p:cNvPr>
          <p:cNvSpPr>
            <a:spLocks noGrp="1"/>
          </p:cNvSpPr>
          <p:nvPr>
            <p:ph type="title"/>
          </p:nvPr>
        </p:nvSpPr>
        <p:spPr>
          <a:xfrm>
            <a:off x="1562793" y="91440"/>
            <a:ext cx="6026728" cy="914400"/>
          </a:xfrm>
        </p:spPr>
        <p:txBody>
          <a:bodyPr/>
          <a:lstStyle/>
          <a:p>
            <a:r>
              <a:rPr lang="en-US" dirty="0"/>
              <a:t>Summary of G18 vs. Reference RSR and DSR Comparison</a:t>
            </a:r>
          </a:p>
        </p:txBody>
      </p:sp>
      <p:sp>
        <p:nvSpPr>
          <p:cNvPr id="3" name="Text Placeholder 2">
            <a:extLst>
              <a:ext uri="{FF2B5EF4-FFF2-40B4-BE49-F238E27FC236}">
                <a16:creationId xmlns:a16="http://schemas.microsoft.com/office/drawing/2014/main" id="{07F77628-F8C3-4F97-B56D-7A6C97546D9B}"/>
              </a:ext>
            </a:extLst>
          </p:cNvPr>
          <p:cNvSpPr>
            <a:spLocks noGrp="1"/>
          </p:cNvSpPr>
          <p:nvPr>
            <p:ph type="body" idx="1"/>
          </p:nvPr>
        </p:nvSpPr>
        <p:spPr>
          <a:xfrm>
            <a:off x="457200" y="1280159"/>
            <a:ext cx="8229600" cy="5220393"/>
          </a:xfrm>
        </p:spPr>
        <p:txBody>
          <a:bodyPr>
            <a:normAutofit fontScale="92500" lnSpcReduction="10000"/>
          </a:bodyPr>
          <a:lstStyle/>
          <a:p>
            <a:r>
              <a:rPr lang="en-US" sz="2800" b="1" dirty="0"/>
              <a:t>G18 RSR is evaluated with CERES RSR (</a:t>
            </a:r>
            <a:r>
              <a:rPr lang="en-US" sz="2800" b="1" dirty="0">
                <a:solidFill>
                  <a:srgbClr val="00B050"/>
                </a:solidFill>
              </a:rPr>
              <a:t>Passed</a:t>
            </a:r>
            <a:r>
              <a:rPr lang="en-US" sz="2800" b="1" dirty="0"/>
              <a:t>).</a:t>
            </a:r>
          </a:p>
          <a:p>
            <a:pPr lvl="1"/>
            <a:r>
              <a:rPr lang="en-US" sz="2400" b="1" dirty="0"/>
              <a:t>FD: </a:t>
            </a:r>
            <a:r>
              <a:rPr lang="en-US" sz="2400" dirty="0">
                <a:solidFill>
                  <a:schemeClr val="bg1"/>
                </a:solidFill>
              </a:rPr>
              <a:t>within specs except for high range A and P (cloudy sky).</a:t>
            </a:r>
          </a:p>
          <a:p>
            <a:pPr lvl="1"/>
            <a:r>
              <a:rPr lang="en-US" sz="2400" b="1" dirty="0"/>
              <a:t>CONUS:  </a:t>
            </a:r>
            <a:r>
              <a:rPr lang="en-US" sz="2400" dirty="0"/>
              <a:t>within specs except for high range P (cloudy sky).</a:t>
            </a:r>
          </a:p>
          <a:p>
            <a:pPr lvl="1"/>
            <a:r>
              <a:rPr lang="en-US" sz="2400" dirty="0"/>
              <a:t>Quality of G18 RSR is very similar to quality of G17/G16 RSR.</a:t>
            </a:r>
          </a:p>
          <a:p>
            <a:r>
              <a:rPr lang="en-US" sz="2800" b="1" dirty="0"/>
              <a:t>G18 DSR is evaluated with SURFRAD and SOLRAD ground data (</a:t>
            </a:r>
            <a:r>
              <a:rPr lang="en-US" sz="2800" b="1" dirty="0">
                <a:solidFill>
                  <a:srgbClr val="00B050"/>
                </a:solidFill>
              </a:rPr>
              <a:t>Passed</a:t>
            </a:r>
            <a:r>
              <a:rPr lang="en-US" sz="2800" b="1" dirty="0"/>
              <a:t>).</a:t>
            </a:r>
          </a:p>
          <a:p>
            <a:pPr lvl="1"/>
            <a:r>
              <a:rPr lang="en-US" sz="2400" b="1" dirty="0"/>
              <a:t>FD:</a:t>
            </a:r>
            <a:r>
              <a:rPr lang="en-US" sz="2400" dirty="0"/>
              <a:t> within specs in ~ 3-month data.</a:t>
            </a:r>
          </a:p>
          <a:p>
            <a:pPr lvl="1"/>
            <a:r>
              <a:rPr lang="en-US" sz="2400" b="1" dirty="0"/>
              <a:t>CONUS: </a:t>
            </a:r>
            <a:r>
              <a:rPr lang="en-US" sz="2400" dirty="0"/>
              <a:t>within specs in ~ 3-month data.</a:t>
            </a:r>
          </a:p>
          <a:p>
            <a:pPr lvl="1"/>
            <a:r>
              <a:rPr lang="en-US" sz="2400" dirty="0"/>
              <a:t>Quality of G18 DSR is very similar to quality of G17/G16 DSR.</a:t>
            </a:r>
          </a:p>
          <a:p>
            <a:r>
              <a:rPr lang="en-US" sz="2800" b="1" dirty="0"/>
              <a:t>MESO: G18 MESO DSR is incorrectly mapped (</a:t>
            </a:r>
            <a:r>
              <a:rPr lang="en-US" sz="2800" b="1" dirty="0">
                <a:solidFill>
                  <a:srgbClr val="C00000"/>
                </a:solidFill>
              </a:rPr>
              <a:t>Failed</a:t>
            </a:r>
            <a:r>
              <a:rPr lang="en-US" sz="2800" b="1" dirty="0"/>
              <a:t>).</a:t>
            </a:r>
          </a:p>
          <a:p>
            <a:pPr lvl="1"/>
            <a:r>
              <a:rPr lang="en-US" sz="2400" dirty="0"/>
              <a:t>Longstanding, known issue.</a:t>
            </a:r>
          </a:p>
          <a:p>
            <a:pPr lvl="1"/>
            <a:r>
              <a:rPr lang="en-US" sz="2400" dirty="0"/>
              <a:t>MESO products is expected to be decommissioned once the Enterprise version becomes operational.</a:t>
            </a:r>
          </a:p>
          <a:p>
            <a:endParaRPr lang="en-US" dirty="0"/>
          </a:p>
        </p:txBody>
      </p:sp>
      <p:sp>
        <p:nvSpPr>
          <p:cNvPr id="4" name="Slide Number Placeholder 3">
            <a:extLst>
              <a:ext uri="{FF2B5EF4-FFF2-40B4-BE49-F238E27FC236}">
                <a16:creationId xmlns:a16="http://schemas.microsoft.com/office/drawing/2014/main" id="{078F7F8F-A6D8-48A9-ACCC-D9CE102268C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spTree>
    <p:extLst>
      <p:ext uri="{BB962C8B-B14F-4D97-AF65-F5344CB8AC3E}">
        <p14:creationId xmlns:p14="http://schemas.microsoft.com/office/powerpoint/2010/main" val="1979466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E5A94C-1FF4-41D2-BA21-FFF2AC3002EB}"/>
              </a:ext>
            </a:extLst>
          </p:cNvPr>
          <p:cNvSpPr>
            <a:spLocks noGrp="1"/>
          </p:cNvSpPr>
          <p:nvPr>
            <p:ph type="title"/>
          </p:nvPr>
        </p:nvSpPr>
        <p:spPr/>
        <p:txBody>
          <a:bodyPr/>
          <a:lstStyle/>
          <a:p>
            <a:r>
              <a:rPr lang="en-US" dirty="0"/>
              <a:t>Impact of cloud phase</a:t>
            </a:r>
          </a:p>
        </p:txBody>
      </p:sp>
      <p:sp>
        <p:nvSpPr>
          <p:cNvPr id="6" name="Text Placeholder 5">
            <a:extLst>
              <a:ext uri="{FF2B5EF4-FFF2-40B4-BE49-F238E27FC236}">
                <a16:creationId xmlns:a16="http://schemas.microsoft.com/office/drawing/2014/main" id="{C284F84B-E97A-4FD0-AF57-0473C1469F67}"/>
              </a:ext>
            </a:extLst>
          </p:cNvPr>
          <p:cNvSpPr>
            <a:spLocks noGrp="1"/>
          </p:cNvSpPr>
          <p:nvPr>
            <p:ph type="body" idx="1"/>
          </p:nvPr>
        </p:nvSpPr>
        <p:spPr/>
        <p:txBody>
          <a:bodyPr/>
          <a:lstStyle/>
          <a:p>
            <a:r>
              <a:rPr lang="en-US" dirty="0"/>
              <a:t>GOES-18 Shortwave Radiation Budget L2 Product Provisional PS-PVR</a:t>
            </a:r>
          </a:p>
        </p:txBody>
      </p:sp>
      <p:sp>
        <p:nvSpPr>
          <p:cNvPr id="4" name="Slide Number Placeholder 3">
            <a:extLst>
              <a:ext uri="{FF2B5EF4-FFF2-40B4-BE49-F238E27FC236}">
                <a16:creationId xmlns:a16="http://schemas.microsoft.com/office/drawing/2014/main" id="{506F254B-7481-4002-BA12-A16244A1D821}"/>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38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645436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765EA4-9E50-4EC4-A2CE-D39327DB5A07}"/>
              </a:ext>
            </a:extLst>
          </p:cNvPr>
          <p:cNvSpPr>
            <a:spLocks noGrp="1"/>
          </p:cNvSpPr>
          <p:nvPr>
            <p:ph type="title"/>
          </p:nvPr>
        </p:nvSpPr>
        <p:spPr/>
        <p:txBody>
          <a:bodyPr/>
          <a:lstStyle/>
          <a:p>
            <a:r>
              <a:rPr lang="en-US" dirty="0"/>
              <a:t>Method of analysis</a:t>
            </a:r>
          </a:p>
        </p:txBody>
      </p:sp>
      <p:sp>
        <p:nvSpPr>
          <p:cNvPr id="6" name="Text Placeholder 5">
            <a:extLst>
              <a:ext uri="{FF2B5EF4-FFF2-40B4-BE49-F238E27FC236}">
                <a16:creationId xmlns:a16="http://schemas.microsoft.com/office/drawing/2014/main" id="{6D56AECF-8580-404A-BD8D-CCE63FCF184A}"/>
              </a:ext>
            </a:extLst>
          </p:cNvPr>
          <p:cNvSpPr>
            <a:spLocks noGrp="1"/>
          </p:cNvSpPr>
          <p:nvPr>
            <p:ph type="body" idx="1"/>
          </p:nvPr>
        </p:nvSpPr>
        <p:spPr/>
        <p:txBody>
          <a:bodyPr>
            <a:normAutofit fontScale="70000" lnSpcReduction="20000"/>
          </a:bodyPr>
          <a:lstStyle/>
          <a:p>
            <a:r>
              <a:rPr lang="en-US" dirty="0"/>
              <a:t>Cloud phase determines the conversion of narrowband ABI reflectances to broadband TOA albedos, from which then RSR and DSR are retrieved in the Indirect Path algorithm.</a:t>
            </a:r>
          </a:p>
          <a:p>
            <a:r>
              <a:rPr lang="en-US" dirty="0"/>
              <a:t>Analyzed the impact of potential cloud phase (water vs ice cloud) differences on the G18 and G17 products.</a:t>
            </a:r>
          </a:p>
          <a:p>
            <a:r>
              <a:rPr lang="en-US" dirty="0"/>
              <a:t>SRB products have low spatial resolution -&gt; most grid cells include mixed (clear, water and/or ice cloud) scenes. </a:t>
            </a:r>
          </a:p>
          <a:p>
            <a:pPr lvl="1"/>
            <a:r>
              <a:rPr lang="en-US" dirty="0"/>
              <a:t>Used CONUS data (25 km) to increase the chance of finding single-scene cells. Data from </a:t>
            </a:r>
            <a:r>
              <a:rPr lang="en-US" dirty="0">
                <a:solidFill>
                  <a:srgbClr val="FFFF00"/>
                </a:solidFill>
              </a:rPr>
              <a:t>21 UTC on 8/10/2022 </a:t>
            </a:r>
            <a:endParaRPr lang="en-US" dirty="0"/>
          </a:p>
          <a:p>
            <a:pPr lvl="1"/>
            <a:r>
              <a:rPr lang="en-US" dirty="0"/>
              <a:t>Extracted data for cells with scene types of</a:t>
            </a:r>
          </a:p>
          <a:p>
            <a:pPr marL="1447800" lvl="2" indent="-457200">
              <a:buSzPct val="98000"/>
              <a:buFont typeface="+mj-lt"/>
              <a:buAutoNum type="arabicParenR"/>
            </a:pPr>
            <a:r>
              <a:rPr lang="en-US" dirty="0"/>
              <a:t>G18: ice cloud,  G17: water cloud;</a:t>
            </a:r>
          </a:p>
          <a:p>
            <a:pPr marL="1447800" lvl="2" indent="-457200">
              <a:buSzPct val="98000"/>
              <a:buFont typeface="+mj-lt"/>
              <a:buAutoNum type="arabicParenR"/>
            </a:pPr>
            <a:r>
              <a:rPr lang="en-US" dirty="0"/>
              <a:t>G18: water cloud, G17: ice cloud;</a:t>
            </a:r>
          </a:p>
          <a:p>
            <a:pPr marL="1447800" lvl="2" indent="-457200">
              <a:buSzPct val="98000"/>
              <a:buFont typeface="+mj-lt"/>
              <a:buAutoNum type="arabicParenR"/>
            </a:pPr>
            <a:r>
              <a:rPr lang="en-US" dirty="0"/>
              <a:t>both G18 and G17: water cloud;</a:t>
            </a:r>
          </a:p>
          <a:p>
            <a:pPr marL="1447800" lvl="2" indent="-457200">
              <a:buSzPct val="98000"/>
              <a:buFont typeface="+mj-lt"/>
              <a:buAutoNum type="arabicParenR"/>
            </a:pPr>
            <a:r>
              <a:rPr lang="en-US" dirty="0"/>
              <a:t>both G18 and G17: ice cloud.</a:t>
            </a:r>
          </a:p>
          <a:p>
            <a:pPr marL="990600" lvl="1" indent="-457200"/>
            <a:r>
              <a:rPr lang="en-US" dirty="0"/>
              <a:t>Calculated G18-G17 DSR and RSR differences</a:t>
            </a:r>
          </a:p>
          <a:p>
            <a:pPr marL="1447800" lvl="2" indent="-457200">
              <a:buFont typeface="+mj-lt"/>
              <a:buAutoNum type="arabicParenR"/>
            </a:pPr>
            <a:endParaRPr lang="en-US" dirty="0"/>
          </a:p>
          <a:p>
            <a:pPr marL="1447800" lvl="2" indent="-457200">
              <a:buFont typeface="+mj-lt"/>
              <a:buAutoNum type="arabicParenR"/>
            </a:pPr>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D2C2E545-53F3-4133-9207-29C7E5449721}"/>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39</a:t>
            </a:fld>
            <a:endParaRPr lang="en-US"/>
          </a:p>
        </p:txBody>
      </p:sp>
    </p:spTree>
    <p:extLst>
      <p:ext uri="{BB962C8B-B14F-4D97-AF65-F5344CB8AC3E}">
        <p14:creationId xmlns:p14="http://schemas.microsoft.com/office/powerpoint/2010/main" val="4109339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005840"/>
            <a:ext cx="8522746" cy="4937760"/>
          </a:xfrm>
        </p:spPr>
        <p:txBody>
          <a:bodyPr/>
          <a:lstStyle/>
          <a:p>
            <a:pPr>
              <a:spcBef>
                <a:spcPts val="0"/>
              </a:spcBef>
            </a:pPr>
            <a:r>
              <a:rPr lang="en-US" sz="2800" dirty="0"/>
              <a:t>Downward Shortwave Radiation: Surface</a:t>
            </a:r>
          </a:p>
          <a:p>
            <a:pPr marL="822960" lvl="1" indent="-228600">
              <a:spcBef>
                <a:spcPts val="0"/>
              </a:spcBef>
            </a:pPr>
            <a:r>
              <a:rPr lang="en-US" sz="2000" dirty="0"/>
              <a:t>instantaneous SW (0.2-4.0 µm) flux received at the Earth’s surface,</a:t>
            </a:r>
          </a:p>
          <a:p>
            <a:pPr marL="822960" lvl="1" indent="-228600">
              <a:spcBef>
                <a:spcPts val="0"/>
              </a:spcBef>
            </a:pPr>
            <a:r>
              <a:rPr lang="en-US" sz="2000" dirty="0"/>
              <a:t>produced on a global latitude/longitude grid at </a:t>
            </a:r>
          </a:p>
          <a:p>
            <a:pPr marL="1254125" lvl="2" indent="-219075">
              <a:spcBef>
                <a:spcPts val="0"/>
              </a:spcBef>
            </a:pPr>
            <a:r>
              <a:rPr lang="en-US" sz="1600" dirty="0"/>
              <a:t>0.50 degree (50 km) resolution for Full Disk, </a:t>
            </a:r>
          </a:p>
          <a:p>
            <a:pPr marL="1254125" lvl="2" indent="-219075">
              <a:spcBef>
                <a:spcPts val="0"/>
              </a:spcBef>
            </a:pPr>
            <a:r>
              <a:rPr lang="en-US" sz="1600" dirty="0"/>
              <a:t>0.25 degree (25 km) resolution for CONUS, </a:t>
            </a:r>
          </a:p>
          <a:p>
            <a:pPr marL="1254125" lvl="2" indent="-219075">
              <a:spcBef>
                <a:spcPts val="0"/>
              </a:spcBef>
            </a:pPr>
            <a:r>
              <a:rPr lang="en-US" sz="1600" dirty="0"/>
              <a:t>0.05 degree (05 km) resolution for Mesoscale,</a:t>
            </a:r>
          </a:p>
          <a:p>
            <a:pPr marL="822960" lvl="1" indent="-228600">
              <a:spcBef>
                <a:spcPts val="0"/>
              </a:spcBef>
            </a:pPr>
            <a:r>
              <a:rPr lang="en-US" sz="2000" dirty="0"/>
              <a:t>produced once per hour.</a:t>
            </a:r>
          </a:p>
          <a:p>
            <a:pPr marL="822960" lvl="1" indent="-228600">
              <a:spcBef>
                <a:spcPts val="0"/>
              </a:spcBef>
            </a:pPr>
            <a:r>
              <a:rPr lang="en-US" sz="2000" dirty="0">
                <a:solidFill>
                  <a:srgbClr val="FFFF00"/>
                </a:solidFill>
              </a:rPr>
              <a:t>Spatial and temporal resolutions apply to Baseline product</a:t>
            </a:r>
            <a:r>
              <a:rPr lang="en-US" sz="2000" dirty="0"/>
              <a:t>.</a:t>
            </a:r>
          </a:p>
          <a:p>
            <a:pPr marL="854075" lvl="1" indent="-219075">
              <a:spcBef>
                <a:spcPts val="0"/>
              </a:spcBef>
            </a:pPr>
            <a:endParaRPr lang="en-US" sz="2000" dirty="0"/>
          </a:p>
        </p:txBody>
      </p:sp>
      <p:sp>
        <p:nvSpPr>
          <p:cNvPr id="2" name="Title 1"/>
          <p:cNvSpPr>
            <a:spLocks noGrp="1"/>
          </p:cNvSpPr>
          <p:nvPr>
            <p:ph type="title"/>
          </p:nvPr>
        </p:nvSpPr>
        <p:spPr/>
        <p:txBody>
          <a:bodyPr/>
          <a:lstStyle/>
          <a:p>
            <a:r>
              <a:rPr lang="en-US" dirty="0"/>
              <a:t>Product Overview: DSR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4</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p:cNvSpPr txBox="1"/>
          <p:nvPr/>
        </p:nvSpPr>
        <p:spPr>
          <a:xfrm>
            <a:off x="309489" y="6126480"/>
            <a:ext cx="63385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[1] Conditions for good quality prescribed by the algorithm are for SZA ≤ 70 degrees.</a:t>
            </a:r>
          </a:p>
        </p:txBody>
      </p:sp>
      <p:sp>
        <p:nvSpPr>
          <p:cNvPr id="8" name="TextBox 7"/>
          <p:cNvSpPr txBox="1"/>
          <p:nvPr/>
        </p:nvSpPr>
        <p:spPr>
          <a:xfrm>
            <a:off x="287146" y="3474581"/>
            <a:ext cx="8659906" cy="30777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 </a:t>
            </a:r>
            <a:r>
              <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rPr>
              <a:t>Table 5.24.1 in Product Definition and User’s Guide (PUG) Vol 5: Level 2+ Products, Revision 2.2 (12/17/2019)</a:t>
            </a:r>
          </a:p>
        </p:txBody>
      </p:sp>
      <p:graphicFrame>
        <p:nvGraphicFramePr>
          <p:cNvPr id="9" name="Table 8"/>
          <p:cNvGraphicFramePr>
            <a:graphicFrameLocks noGrp="1"/>
          </p:cNvGraphicFramePr>
          <p:nvPr>
            <p:extLst>
              <p:ext uri="{D42A27DB-BD31-4B8C-83A1-F6EECF244321}">
                <p14:modId xmlns:p14="http://schemas.microsoft.com/office/powerpoint/2010/main" val="3933280132"/>
              </p:ext>
            </p:extLst>
          </p:nvPr>
        </p:nvGraphicFramePr>
        <p:xfrm>
          <a:off x="320040" y="3749040"/>
          <a:ext cx="8461718" cy="2427041"/>
        </p:xfrm>
        <a:graphic>
          <a:graphicData uri="http://schemas.openxmlformats.org/drawingml/2006/table">
            <a:tbl>
              <a:tblPr/>
              <a:tblGrid>
                <a:gridCol w="105507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tblGrid>
              <a:tr h="227306">
                <a:tc>
                  <a:txBody>
                    <a:bodyPr/>
                    <a:lstStyle/>
                    <a:p>
                      <a:pPr marL="0" marR="0" algn="ctr">
                        <a:spcBef>
                          <a:spcPts val="0"/>
                        </a:spcBef>
                        <a:spcAft>
                          <a:spcPts val="0"/>
                        </a:spcAft>
                      </a:pP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marL="0" marR="0" algn="ctr">
                        <a:spcBef>
                          <a:spcPts val="0"/>
                        </a:spcBef>
                        <a:spcAft>
                          <a:spcPts val="0"/>
                        </a:spcAft>
                      </a:pPr>
                      <a:r>
                        <a:rPr lang="en-US" sz="1500" b="1" dirty="0">
                          <a:latin typeface="Calibri" pitchFamily="34" charset="0"/>
                          <a:ea typeface="Times New Roman"/>
                          <a:cs typeface="Times New Roman"/>
                        </a:rPr>
                        <a:t>Measurement</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500" b="1">
                          <a:latin typeface="Calibri" pitchFamily="34" charset="0"/>
                          <a:ea typeface="Times New Roman"/>
                          <a:cs typeface="Times New Roman"/>
                        </a:rPr>
                        <a:t>Mapping</a:t>
                      </a:r>
                      <a:endParaRPr lang="en-US" sz="150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54612">
                <a:tc>
                  <a:txBody>
                    <a:bodyPr/>
                    <a:lstStyle/>
                    <a:p>
                      <a:pPr marL="0" marR="0" algn="ctr">
                        <a:spcBef>
                          <a:spcPts val="0"/>
                        </a:spcBef>
                        <a:spcAft>
                          <a:spcPts val="0"/>
                        </a:spcAft>
                      </a:pPr>
                      <a:r>
                        <a:rPr lang="en-US" sz="1500" b="1" dirty="0">
                          <a:latin typeface="Calibri" pitchFamily="34" charset="0"/>
                          <a:ea typeface="Times New Roman"/>
                          <a:cs typeface="Times New Roman"/>
                        </a:rPr>
                        <a:t>Region</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Range</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Accuracy</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Precision</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Performance Conditions</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Accuracy</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1741241">
                <a:tc>
                  <a:txBody>
                    <a:bodyPr/>
                    <a:lstStyle/>
                    <a:p>
                      <a:pPr marL="0" marR="0" algn="ctr">
                        <a:spcBef>
                          <a:spcPts val="0"/>
                        </a:spcBef>
                        <a:spcAft>
                          <a:spcPts val="0"/>
                        </a:spcAft>
                      </a:pPr>
                      <a:r>
                        <a:rPr lang="en-US" sz="1500" dirty="0">
                          <a:latin typeface="Calibri" pitchFamily="34" charset="0"/>
                          <a:ea typeface="Times New Roman"/>
                          <a:cs typeface="Times New Roman"/>
                        </a:rPr>
                        <a:t>Full Disk, CONUS,     &amp; Mesoscale</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0 to 1500 W/m</a:t>
                      </a:r>
                      <a:r>
                        <a:rPr lang="en-US" sz="1500" baseline="30000" dirty="0">
                          <a:latin typeface="Calibri" pitchFamily="34" charset="0"/>
                          <a:ea typeface="Times New Roman"/>
                          <a:cs typeface="Times New Roman"/>
                        </a:rPr>
                        <a:t>2</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itchFamily="34" charset="0"/>
                          <a:ea typeface="Times New Roman"/>
                          <a:cs typeface="Times New Roman"/>
                        </a:rPr>
                        <a:t>85 W/m</a:t>
                      </a:r>
                      <a:r>
                        <a:rPr lang="en-US" sz="1500" baseline="30000" dirty="0">
                          <a:latin typeface="Calibri" pitchFamily="34" charset="0"/>
                          <a:ea typeface="Times New Roman"/>
                          <a:cs typeface="Times New Roman"/>
                        </a:rPr>
                        <a:t>2 </a:t>
                      </a:r>
                      <a:r>
                        <a:rPr lang="en-US" sz="1500" dirty="0">
                          <a:latin typeface="Calibri" pitchFamily="34" charset="0"/>
                          <a:ea typeface="Times New Roman"/>
                          <a:cs typeface="Times New Roman"/>
                        </a:rPr>
                        <a:t>at high end of range (1000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65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at middle of range (350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110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at low end of range (100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itchFamily="34" charset="0"/>
                          <a:ea typeface="Times New Roman"/>
                          <a:cs typeface="Times New Roman"/>
                        </a:rPr>
                        <a:t>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for high end of range (1000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130 W/m</a:t>
                      </a:r>
                      <a:r>
                        <a:rPr lang="en-US" sz="1500" baseline="30000" dirty="0">
                          <a:latin typeface="Calibri" pitchFamily="34" charset="0"/>
                          <a:ea typeface="Times New Roman"/>
                          <a:cs typeface="Times New Roman"/>
                        </a:rPr>
                        <a:t>2 </a:t>
                      </a:r>
                      <a:r>
                        <a:rPr lang="en-US" sz="1500" dirty="0">
                          <a:latin typeface="Calibri" pitchFamily="34" charset="0"/>
                          <a:ea typeface="Times New Roman"/>
                          <a:cs typeface="Times New Roman"/>
                        </a:rPr>
                        <a:t>for middle of range (350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for low end of range (100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LZA ≤ 70 degrees,</a:t>
                      </a:r>
                      <a:endParaRPr lang="en-US" sz="1500" dirty="0">
                        <a:latin typeface="Calibri" pitchFamily="34" charset="0"/>
                        <a:ea typeface="Calibri"/>
                        <a:cs typeface="Times New Roman"/>
                      </a:endParaRPr>
                    </a:p>
                    <a:p>
                      <a:pPr marL="0" marR="0" algn="ctr">
                        <a:spcBef>
                          <a:spcPts val="0"/>
                        </a:spcBef>
                        <a:spcAft>
                          <a:spcPts val="0"/>
                        </a:spcAft>
                      </a:pPr>
                      <a:r>
                        <a:rPr lang="en-US" sz="1500" dirty="0">
                          <a:latin typeface="Calibri" pitchFamily="34" charset="0"/>
                          <a:ea typeface="Times New Roman"/>
                          <a:cs typeface="Times New Roman"/>
                        </a:rPr>
                        <a:t>daytime, solar elevation angle &gt; 25 degrees </a:t>
                      </a:r>
                      <a:r>
                        <a:rPr lang="en-US" sz="1500" baseline="30000" dirty="0">
                          <a:latin typeface="Calibri" pitchFamily="34" charset="0"/>
                          <a:ea typeface="Times New Roman"/>
                          <a:cs typeface="Times New Roman"/>
                        </a:rPr>
                        <a:t>[1]</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Full Disk: 4 km</a:t>
                      </a:r>
                      <a:endParaRPr lang="en-US" sz="1500" dirty="0">
                        <a:latin typeface="Calibri" pitchFamily="34" charset="0"/>
                        <a:ea typeface="Calibri"/>
                        <a:cs typeface="Times New Roman"/>
                      </a:endParaRPr>
                    </a:p>
                    <a:p>
                      <a:pPr marL="0" marR="0" algn="ctr">
                        <a:spcBef>
                          <a:spcPts val="0"/>
                        </a:spcBef>
                        <a:spcAft>
                          <a:spcPts val="0"/>
                        </a:spcAft>
                      </a:pPr>
                      <a:r>
                        <a:rPr lang="en-US" sz="1500" dirty="0">
                          <a:latin typeface="Calibri" pitchFamily="34" charset="0"/>
                          <a:ea typeface="Times New Roman"/>
                          <a:cs typeface="Times New Roman"/>
                        </a:rPr>
                        <a:t>CONUS: 2 km</a:t>
                      </a:r>
                      <a:endParaRPr lang="en-US" sz="1500" dirty="0">
                        <a:latin typeface="Calibri" pitchFamily="34" charset="0"/>
                        <a:ea typeface="Calibri"/>
                        <a:cs typeface="Times New Roman"/>
                      </a:endParaRPr>
                    </a:p>
                    <a:p>
                      <a:pPr marL="0" marR="0" algn="ctr">
                        <a:spcBef>
                          <a:spcPts val="0"/>
                        </a:spcBef>
                        <a:spcAft>
                          <a:spcPts val="0"/>
                        </a:spcAft>
                      </a:pPr>
                      <a:r>
                        <a:rPr lang="en-US" sz="1500" dirty="0" err="1">
                          <a:latin typeface="Calibri" pitchFamily="34" charset="0"/>
                          <a:ea typeface="Times New Roman"/>
                          <a:cs typeface="Times New Roman"/>
                        </a:rPr>
                        <a:t>Mesoscale</a:t>
                      </a:r>
                      <a:r>
                        <a:rPr lang="en-US" sz="1500" dirty="0">
                          <a:latin typeface="Calibri" pitchFamily="34" charset="0"/>
                          <a:ea typeface="Times New Roman"/>
                          <a:cs typeface="Times New Roman"/>
                        </a:rPr>
                        <a:t>: 1 km</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6644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CONUS G18-G17 DSR and RSR differences vs. cloudy types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40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11" name="Picture 10">
            <a:extLst>
              <a:ext uri="{FF2B5EF4-FFF2-40B4-BE49-F238E27FC236}">
                <a16:creationId xmlns:a16="http://schemas.microsoft.com/office/drawing/2014/main" id="{D1C2062B-09E1-43AA-BAF4-934DBFDE0FF4}"/>
              </a:ext>
            </a:extLst>
          </p:cNvPr>
          <p:cNvPicPr>
            <a:picLocks noChangeAspect="1"/>
          </p:cNvPicPr>
          <p:nvPr/>
        </p:nvPicPr>
        <p:blipFill>
          <a:blip r:embed="rId3"/>
          <a:stretch>
            <a:fillRect/>
          </a:stretch>
        </p:blipFill>
        <p:spPr>
          <a:xfrm>
            <a:off x="688205" y="1202608"/>
            <a:ext cx="3919849" cy="3200401"/>
          </a:xfrm>
          <a:prstGeom prst="rect">
            <a:avLst/>
          </a:prstGeom>
        </p:spPr>
      </p:pic>
      <p:pic>
        <p:nvPicPr>
          <p:cNvPr id="12" name="Picture 11">
            <a:extLst>
              <a:ext uri="{FF2B5EF4-FFF2-40B4-BE49-F238E27FC236}">
                <a16:creationId xmlns:a16="http://schemas.microsoft.com/office/drawing/2014/main" id="{4B923829-2427-435B-B006-62B74EA53904}"/>
              </a:ext>
            </a:extLst>
          </p:cNvPr>
          <p:cNvPicPr>
            <a:picLocks noChangeAspect="1"/>
          </p:cNvPicPr>
          <p:nvPr/>
        </p:nvPicPr>
        <p:blipFill>
          <a:blip r:embed="rId4"/>
          <a:stretch>
            <a:fillRect/>
          </a:stretch>
        </p:blipFill>
        <p:spPr>
          <a:xfrm>
            <a:off x="4608057" y="1202608"/>
            <a:ext cx="3919843" cy="3200400"/>
          </a:xfrm>
          <a:prstGeom prst="rect">
            <a:avLst/>
          </a:prstGeom>
        </p:spPr>
      </p:pic>
      <p:sp>
        <p:nvSpPr>
          <p:cNvPr id="14" name="Text Placeholder 13">
            <a:extLst>
              <a:ext uri="{FF2B5EF4-FFF2-40B4-BE49-F238E27FC236}">
                <a16:creationId xmlns:a16="http://schemas.microsoft.com/office/drawing/2014/main" id="{C6CDD57C-8842-4833-9409-0E6D275B4CD6}"/>
              </a:ext>
            </a:extLst>
          </p:cNvPr>
          <p:cNvSpPr>
            <a:spLocks noGrp="1"/>
          </p:cNvSpPr>
          <p:nvPr>
            <p:ph type="body" idx="1"/>
          </p:nvPr>
        </p:nvSpPr>
        <p:spPr>
          <a:xfrm>
            <a:off x="457200" y="4504619"/>
            <a:ext cx="8229600" cy="2107937"/>
          </a:xfrm>
        </p:spPr>
        <p:txBody>
          <a:bodyPr>
            <a:normAutofit fontScale="62500" lnSpcReduction="20000"/>
          </a:bodyPr>
          <a:lstStyle/>
          <a:p>
            <a:r>
              <a:rPr lang="en-US" dirty="0"/>
              <a:t>For single grid cells at a given time, the G18-G17 flux difference can be large:</a:t>
            </a:r>
          </a:p>
          <a:p>
            <a:pPr lvl="1">
              <a:lnSpc>
                <a:spcPct val="110000"/>
              </a:lnSpc>
            </a:pPr>
            <a:r>
              <a:rPr lang="en-US" dirty="0"/>
              <a:t>E.g., 50 Wm</a:t>
            </a:r>
            <a:r>
              <a:rPr lang="en-US" baseline="30000" dirty="0"/>
              <a:t>-2</a:t>
            </a:r>
            <a:r>
              <a:rPr lang="en-US" dirty="0"/>
              <a:t> in DSR, representing 13% of G17 DSR, when G18 uses ice cloud in the retrieval instead of water cloud used in the G17 retrieval, compared to the case when G18 and G17 agrees on the cloud type, which results in differences of 3-4 Wm</a:t>
            </a:r>
            <a:r>
              <a:rPr lang="en-US" baseline="30000" dirty="0"/>
              <a:t>-2</a:t>
            </a:r>
            <a:r>
              <a:rPr lang="en-US" dirty="0"/>
              <a:t> representing 1% of the G17 values.</a:t>
            </a:r>
          </a:p>
        </p:txBody>
      </p:sp>
      <p:sp>
        <p:nvSpPr>
          <p:cNvPr id="3" name="Rectangle 2">
            <a:extLst>
              <a:ext uri="{FF2B5EF4-FFF2-40B4-BE49-F238E27FC236}">
                <a16:creationId xmlns:a16="http://schemas.microsoft.com/office/drawing/2014/main" id="{B174E0AD-6965-4940-B5DB-A3D8D8116945}"/>
              </a:ext>
            </a:extLst>
          </p:cNvPr>
          <p:cNvSpPr/>
          <p:nvPr/>
        </p:nvSpPr>
        <p:spPr>
          <a:xfrm>
            <a:off x="3753622" y="4087923"/>
            <a:ext cx="1963999" cy="307777"/>
          </a:xfrm>
          <a:prstGeom prst="rect">
            <a:avLst/>
          </a:prstGeom>
        </p:spPr>
        <p:txBody>
          <a:bodyPr wrap="none">
            <a:spAutoFit/>
          </a:bodyPr>
          <a:lstStyle/>
          <a:p>
            <a:r>
              <a:rPr lang="en-US" b="1" dirty="0"/>
              <a:t>21 UTC on 8/10/2022 </a:t>
            </a:r>
          </a:p>
        </p:txBody>
      </p:sp>
    </p:spTree>
    <p:extLst>
      <p:ext uri="{BB962C8B-B14F-4D97-AF65-F5344CB8AC3E}">
        <p14:creationId xmlns:p14="http://schemas.microsoft.com/office/powerpoint/2010/main" val="3788604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7D4F-0C55-4BA7-87B5-B18271764F3A}"/>
              </a:ext>
            </a:extLst>
          </p:cNvPr>
          <p:cNvSpPr>
            <a:spLocks noGrp="1"/>
          </p:cNvSpPr>
          <p:nvPr>
            <p:ph type="title"/>
          </p:nvPr>
        </p:nvSpPr>
        <p:spPr/>
        <p:txBody>
          <a:bodyPr/>
          <a:lstStyle/>
          <a:p>
            <a:r>
              <a:rPr lang="en-US" dirty="0"/>
              <a:t>Impact on DSR at different time of day</a:t>
            </a:r>
          </a:p>
        </p:txBody>
      </p:sp>
      <p:sp>
        <p:nvSpPr>
          <p:cNvPr id="4" name="Slide Number Placeholder 3">
            <a:extLst>
              <a:ext uri="{FF2B5EF4-FFF2-40B4-BE49-F238E27FC236}">
                <a16:creationId xmlns:a16="http://schemas.microsoft.com/office/drawing/2014/main" id="{129C6201-9FAA-4930-A0B0-2DE8CA4766DC}"/>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41</a:t>
            </a:fld>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p:txBody>
      </p:sp>
      <p:sp>
        <p:nvSpPr>
          <p:cNvPr id="10" name="Text Placeholder 2">
            <a:extLst>
              <a:ext uri="{FF2B5EF4-FFF2-40B4-BE49-F238E27FC236}">
                <a16:creationId xmlns:a16="http://schemas.microsoft.com/office/drawing/2014/main" id="{5B3564B6-B89E-49D0-9832-C07224651BE4}"/>
              </a:ext>
            </a:extLst>
          </p:cNvPr>
          <p:cNvSpPr>
            <a:spLocks noGrp="1"/>
          </p:cNvSpPr>
          <p:nvPr>
            <p:ph type="body" idx="1"/>
          </p:nvPr>
        </p:nvSpPr>
        <p:spPr>
          <a:xfrm>
            <a:off x="457200" y="1087656"/>
            <a:ext cx="8229600" cy="914400"/>
          </a:xfrm>
        </p:spPr>
        <p:txBody>
          <a:bodyPr>
            <a:normAutofit fontScale="85000" lnSpcReduction="20000"/>
          </a:bodyPr>
          <a:lstStyle/>
          <a:p>
            <a:r>
              <a:rPr lang="en-US" sz="2800" dirty="0"/>
              <a:t>DSR error and scene type in G18 and G17 at Fort Peck, Montana on </a:t>
            </a:r>
            <a:r>
              <a:rPr lang="en-US" sz="2800" b="1" dirty="0">
                <a:solidFill>
                  <a:srgbClr val="FFFF00"/>
                </a:solidFill>
              </a:rPr>
              <a:t>8/2/2022 </a:t>
            </a:r>
            <a:endParaRPr lang="en-US" sz="2800" dirty="0"/>
          </a:p>
          <a:p>
            <a:endParaRPr lang="en-US" dirty="0"/>
          </a:p>
          <a:p>
            <a:pPr marL="25400" indent="0">
              <a:buNone/>
            </a:pPr>
            <a:endParaRPr lang="en-US" dirty="0"/>
          </a:p>
        </p:txBody>
      </p:sp>
      <p:sp>
        <p:nvSpPr>
          <p:cNvPr id="6" name="Text Placeholder 2">
            <a:extLst>
              <a:ext uri="{FF2B5EF4-FFF2-40B4-BE49-F238E27FC236}">
                <a16:creationId xmlns:a16="http://schemas.microsoft.com/office/drawing/2014/main" id="{80F59C32-5FE5-4172-96F4-5C0F85EA9AE0}"/>
              </a:ext>
            </a:extLst>
          </p:cNvPr>
          <p:cNvSpPr txBox="1">
            <a:spLocks/>
          </p:cNvSpPr>
          <p:nvPr/>
        </p:nvSpPr>
        <p:spPr>
          <a:xfrm>
            <a:off x="5534526" y="1780671"/>
            <a:ext cx="3426593" cy="4966636"/>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88925" lvl="0" indent="-263525">
              <a:lnSpc>
                <a:spcPct val="90000"/>
              </a:lnSpc>
              <a:buClr>
                <a:srgbClr val="FFFFFF"/>
              </a:buClr>
              <a:defRPr/>
            </a:pPr>
            <a:r>
              <a:rPr lang="en-US" sz="2000" dirty="0">
                <a:solidFill>
                  <a:srgbClr val="FFFFFF"/>
                </a:solidFill>
              </a:rPr>
              <a:t>G18 and G17 indicate different cloud phases in </a:t>
            </a:r>
            <a:r>
              <a:rPr kumimoji="0" lang="en-US" sz="2000" b="0" i="0" u="none" strike="noStrike" kern="0" cap="none" spc="0" normalizeH="0" baseline="0" noProof="0" dirty="0">
                <a:ln>
                  <a:noFill/>
                </a:ln>
                <a:solidFill>
                  <a:srgbClr val="FFFFFF"/>
                </a:solidFill>
                <a:effectLst/>
                <a:uLnTx/>
                <a:uFillTx/>
                <a:latin typeface="Calibri"/>
                <a:cs typeface="Calibri"/>
                <a:sym typeface="Calibri"/>
              </a:rPr>
              <a:t>mixed scenes at 12 – 15 and 22 UTC.</a:t>
            </a:r>
          </a:p>
          <a:p>
            <a:pPr marL="288925" marR="0" lvl="0" indent="-263525" algn="l" defTabSz="914400" rtl="0" eaLnBrk="1" fontAlgn="auto" latinLnBrk="0" hangingPunct="1">
              <a:lnSpc>
                <a:spcPct val="90000"/>
              </a:lnSpc>
              <a:spcBef>
                <a:spcPts val="640"/>
              </a:spcBef>
              <a:spcAft>
                <a:spcPts val="0"/>
              </a:spcAft>
              <a:buClr>
                <a:srgbClr val="FFFFFF"/>
              </a:buClr>
              <a:buSzPts val="3200"/>
              <a:buFont typeface="Arial"/>
              <a:buChar char="•"/>
              <a:tabLst/>
              <a:defRPr/>
            </a:pPr>
            <a:r>
              <a:rPr kumimoji="0" lang="en-US" sz="2000" b="0" i="0" u="none" strike="noStrike" kern="0" cap="none" spc="0" normalizeH="0" baseline="0" noProof="0" dirty="0">
                <a:ln>
                  <a:noFill/>
                </a:ln>
                <a:solidFill>
                  <a:srgbClr val="FFFFFF"/>
                </a:solidFill>
                <a:effectLst/>
                <a:uLnTx/>
                <a:uFillTx/>
                <a:latin typeface="Calibri"/>
                <a:cs typeface="Calibri"/>
                <a:sym typeface="Calibri"/>
              </a:rPr>
              <a:t>The largest DSR difference (&gt;200 Wm</a:t>
            </a:r>
            <a:r>
              <a:rPr kumimoji="0" lang="en-US" sz="2000" b="0" i="0" u="none" strike="noStrike" kern="0" cap="none" spc="0" normalizeH="0" baseline="30000" noProof="0" dirty="0">
                <a:ln>
                  <a:noFill/>
                </a:ln>
                <a:solidFill>
                  <a:srgbClr val="FFFFFF"/>
                </a:solidFill>
                <a:effectLst/>
                <a:uLnTx/>
                <a:uFillTx/>
                <a:latin typeface="Calibri"/>
                <a:cs typeface="Calibri"/>
                <a:sym typeface="Calibri"/>
              </a:rPr>
              <a:t>-2</a:t>
            </a:r>
            <a:r>
              <a:rPr kumimoji="0" lang="en-US" sz="2000" b="0" i="0" u="none" strike="noStrike" kern="0" cap="none" spc="0" normalizeH="0" baseline="0" noProof="0" dirty="0">
                <a:ln>
                  <a:noFill/>
                </a:ln>
                <a:solidFill>
                  <a:srgbClr val="FFFFFF"/>
                </a:solidFill>
                <a:effectLst/>
                <a:uLnTx/>
                <a:uFillTx/>
                <a:latin typeface="Calibri"/>
                <a:cs typeface="Calibri"/>
                <a:sym typeface="Calibri"/>
              </a:rPr>
              <a:t>) is at 15 UTC when G18 IP indicates clear + ice cloud while G17 IP indicates clear + water cloud.</a:t>
            </a:r>
          </a:p>
          <a:p>
            <a:pPr marL="288925" marR="0" lvl="0" indent="-263525" algn="l" defTabSz="914400" rtl="0" eaLnBrk="1" fontAlgn="auto" latinLnBrk="0" hangingPunct="1">
              <a:lnSpc>
                <a:spcPct val="90000"/>
              </a:lnSpc>
              <a:spcBef>
                <a:spcPts val="640"/>
              </a:spcBef>
              <a:spcAft>
                <a:spcPts val="0"/>
              </a:spcAft>
              <a:buClr>
                <a:srgbClr val="FFFFFF"/>
              </a:buClr>
              <a:buSzPts val="3200"/>
              <a:buFont typeface="Arial"/>
              <a:buChar char="•"/>
              <a:tabLst/>
              <a:defRPr/>
            </a:pPr>
            <a:r>
              <a:rPr kumimoji="0" lang="en-US" sz="2000" b="0" i="0" u="none" strike="noStrike" kern="0" cap="none" spc="0" normalizeH="0" baseline="0" noProof="0" dirty="0">
                <a:ln>
                  <a:noFill/>
                </a:ln>
                <a:solidFill>
                  <a:srgbClr val="FFFFFF"/>
                </a:solidFill>
                <a:effectLst/>
                <a:uLnTx/>
                <a:uFillTx/>
                <a:latin typeface="Calibri"/>
                <a:cs typeface="Calibri"/>
                <a:sym typeface="Calibri"/>
              </a:rPr>
              <a:t>However, scene type difference does not always result in a large error. Conversely, having the same G18 and G17 scene types can also lead to relatively large difference in G18 and G17 errors.</a:t>
            </a:r>
            <a:endParaRPr kumimoji="0" lang="en-US" sz="2000" b="0" i="0" u="none" strike="noStrike" kern="0" cap="none" spc="0" normalizeH="0" baseline="0" noProof="0" dirty="0">
              <a:ln>
                <a:noFill/>
              </a:ln>
              <a:solidFill>
                <a:srgbClr val="FF0000"/>
              </a:solidFill>
              <a:effectLst/>
              <a:uLnTx/>
              <a:uFillTx/>
              <a:latin typeface="Calibri"/>
              <a:cs typeface="Calibri"/>
              <a:sym typeface="Calibri"/>
            </a:endParaRPr>
          </a:p>
          <a:p>
            <a:pPr marL="457200" marR="0" lvl="0" indent="-431800" algn="l" defTabSz="914400" rtl="0" eaLnBrk="1" fontAlgn="auto" latinLnBrk="0" hangingPunct="1">
              <a:lnSpc>
                <a:spcPct val="100000"/>
              </a:lnSpc>
              <a:spcBef>
                <a:spcPts val="640"/>
              </a:spcBef>
              <a:spcAft>
                <a:spcPts val="0"/>
              </a:spcAft>
              <a:buClr>
                <a:srgbClr val="FFFFFF"/>
              </a:buClr>
              <a:buSzPts val="3200"/>
              <a:buFont typeface="Arial"/>
              <a:buChar char="•"/>
              <a:tabLst/>
              <a:defRPr/>
            </a:pPr>
            <a:endParaRPr kumimoji="0" lang="en-US" sz="3200" b="0" i="0" u="none" strike="noStrike" kern="0" cap="none" spc="0" normalizeH="0" baseline="0" noProof="0" dirty="0">
              <a:ln>
                <a:noFill/>
              </a:ln>
              <a:solidFill>
                <a:srgbClr val="FFFFFF"/>
              </a:solidFill>
              <a:effectLst/>
              <a:uLnTx/>
              <a:uFillTx/>
              <a:latin typeface="Calibri"/>
              <a:cs typeface="Calibri"/>
              <a:sym typeface="Calibri"/>
            </a:endParaRPr>
          </a:p>
          <a:p>
            <a:pPr marL="25400" marR="0" lvl="0" indent="0" algn="l" defTabSz="914400" rtl="0" eaLnBrk="1" fontAlgn="auto" latinLnBrk="0" hangingPunct="1">
              <a:lnSpc>
                <a:spcPct val="100000"/>
              </a:lnSpc>
              <a:spcBef>
                <a:spcPts val="640"/>
              </a:spcBef>
              <a:spcAft>
                <a:spcPts val="0"/>
              </a:spcAft>
              <a:buClr>
                <a:srgbClr val="FFFFFF"/>
              </a:buClr>
              <a:buSzPts val="3200"/>
              <a:buFont typeface="Arial"/>
              <a:buNone/>
              <a:tabLst/>
              <a:defRPr/>
            </a:pPr>
            <a:endParaRPr kumimoji="0" lang="en-US" sz="3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5" name="Picture 4">
            <a:extLst>
              <a:ext uri="{FF2B5EF4-FFF2-40B4-BE49-F238E27FC236}">
                <a16:creationId xmlns:a16="http://schemas.microsoft.com/office/drawing/2014/main" id="{D8CDE521-936C-4D29-8ADD-DB1586A9CACD}"/>
              </a:ext>
            </a:extLst>
          </p:cNvPr>
          <p:cNvPicPr>
            <a:picLocks noChangeAspect="1"/>
          </p:cNvPicPr>
          <p:nvPr/>
        </p:nvPicPr>
        <p:blipFill rotWithShape="1">
          <a:blip r:embed="rId3"/>
          <a:srcRect r="8960"/>
          <a:stretch/>
        </p:blipFill>
        <p:spPr>
          <a:xfrm>
            <a:off x="221383" y="2002056"/>
            <a:ext cx="5178392" cy="4188315"/>
          </a:xfrm>
          <a:prstGeom prst="rect">
            <a:avLst/>
          </a:prstGeom>
        </p:spPr>
      </p:pic>
      <p:sp>
        <p:nvSpPr>
          <p:cNvPr id="7" name="TextBox 6">
            <a:extLst>
              <a:ext uri="{FF2B5EF4-FFF2-40B4-BE49-F238E27FC236}">
                <a16:creationId xmlns:a16="http://schemas.microsoft.com/office/drawing/2014/main" id="{624B1152-40CE-4AF0-BD39-DA6F55D69F97}"/>
              </a:ext>
            </a:extLst>
          </p:cNvPr>
          <p:cNvSpPr txBox="1"/>
          <p:nvPr/>
        </p:nvSpPr>
        <p:spPr>
          <a:xfrm>
            <a:off x="1135783" y="4220678"/>
            <a:ext cx="1693092" cy="738664"/>
          </a:xfrm>
          <a:prstGeom prst="rect">
            <a:avLst/>
          </a:prstGeom>
          <a:solidFill>
            <a:schemeClr val="bg1"/>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Overlap of points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G18: </a:t>
            </a:r>
            <a:r>
              <a:rPr kumimoji="0" lang="en-US" sz="1400" b="0" i="0" u="none" strike="noStrike" kern="0" cap="none" spc="0" normalizeH="0" baseline="0" noProof="0" dirty="0" err="1">
                <a:ln>
                  <a:noFill/>
                </a:ln>
                <a:solidFill>
                  <a:srgbClr val="000000"/>
                </a:solidFill>
                <a:effectLst/>
                <a:uLnTx/>
                <a:uFillTx/>
                <a:latin typeface="Arial"/>
                <a:cs typeface="Arial"/>
                <a:sym typeface="Arial"/>
              </a:rPr>
              <a:t>icecld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cs typeface="Arial"/>
                <a:sym typeface="Arial"/>
              </a:rPr>
              <a:t>G17: </a:t>
            </a:r>
            <a:r>
              <a:rPr kumimoji="0" lang="en-US" sz="1400" b="0" i="0" u="none" strike="noStrike" kern="0" cap="none" spc="0" normalizeH="0" baseline="0" noProof="0" dirty="0" err="1">
                <a:ln>
                  <a:noFill/>
                </a:ln>
                <a:solidFill>
                  <a:srgbClr val="000000"/>
                </a:solidFill>
                <a:effectLst/>
                <a:uLnTx/>
                <a:uFillTx/>
                <a:latin typeface="Arial"/>
                <a:cs typeface="Arial"/>
                <a:sym typeface="Arial"/>
              </a:rPr>
              <a:t>watcld+icecld</a:t>
            </a: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9" name="Straight Arrow Connector 8">
            <a:extLst>
              <a:ext uri="{FF2B5EF4-FFF2-40B4-BE49-F238E27FC236}">
                <a16:creationId xmlns:a16="http://schemas.microsoft.com/office/drawing/2014/main" id="{62BEEEB4-072F-46F3-9AF4-9939BCCC4849}"/>
              </a:ext>
            </a:extLst>
          </p:cNvPr>
          <p:cNvCxnSpPr>
            <a:stCxn id="7" idx="0"/>
          </p:cNvCxnSpPr>
          <p:nvPr/>
        </p:nvCxnSpPr>
        <p:spPr>
          <a:xfrm flipV="1">
            <a:off x="1982329" y="3503596"/>
            <a:ext cx="510616" cy="717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1799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FEDA-D296-48E7-8CE9-A2D457CC85D9}"/>
              </a:ext>
            </a:extLst>
          </p:cNvPr>
          <p:cNvSpPr>
            <a:spLocks noGrp="1"/>
          </p:cNvSpPr>
          <p:nvPr>
            <p:ph type="title"/>
          </p:nvPr>
        </p:nvSpPr>
        <p:spPr/>
        <p:txBody>
          <a:bodyPr/>
          <a:lstStyle/>
          <a:p>
            <a:r>
              <a:rPr lang="en-US" sz="3200" dirty="0"/>
              <a:t>Summary of cloud phase impact</a:t>
            </a:r>
          </a:p>
        </p:txBody>
      </p:sp>
      <p:sp>
        <p:nvSpPr>
          <p:cNvPr id="3" name="Text Placeholder 2">
            <a:extLst>
              <a:ext uri="{FF2B5EF4-FFF2-40B4-BE49-F238E27FC236}">
                <a16:creationId xmlns:a16="http://schemas.microsoft.com/office/drawing/2014/main" id="{7AB5DA66-EFEA-4C1E-9E74-27B9EB95CB24}"/>
              </a:ext>
            </a:extLst>
          </p:cNvPr>
          <p:cNvSpPr>
            <a:spLocks noGrp="1"/>
          </p:cNvSpPr>
          <p:nvPr>
            <p:ph type="body" idx="1"/>
          </p:nvPr>
        </p:nvSpPr>
        <p:spPr>
          <a:xfrm>
            <a:off x="457200" y="1280159"/>
            <a:ext cx="8229600" cy="5293895"/>
          </a:xfrm>
        </p:spPr>
        <p:txBody>
          <a:bodyPr>
            <a:normAutofit/>
          </a:bodyPr>
          <a:lstStyle/>
          <a:p>
            <a:pPr>
              <a:lnSpc>
                <a:spcPct val="90000"/>
              </a:lnSpc>
              <a:spcBef>
                <a:spcPts val="1200"/>
              </a:spcBef>
            </a:pPr>
            <a:r>
              <a:rPr lang="en-US" sz="2400" dirty="0"/>
              <a:t>Cloud-phase errors can result in occasional large differences in instantaneous fluxes at single grid cells.</a:t>
            </a:r>
          </a:p>
          <a:p>
            <a:pPr>
              <a:lnSpc>
                <a:spcPct val="90000"/>
              </a:lnSpc>
              <a:spcBef>
                <a:spcPts val="1200"/>
              </a:spcBef>
            </a:pPr>
            <a:r>
              <a:rPr lang="en-US" sz="2400" dirty="0"/>
              <a:t>However, many times flux differences due to cloud-phase difference are comparable to those with identical cloud phases. Cloud phase is only one of the inputs that determine the fluxes.</a:t>
            </a:r>
          </a:p>
          <a:p>
            <a:pPr>
              <a:lnSpc>
                <a:spcPct val="90000"/>
              </a:lnSpc>
              <a:spcBef>
                <a:spcPts val="1200"/>
              </a:spcBef>
            </a:pPr>
            <a:r>
              <a:rPr lang="en-US" sz="2400" dirty="0"/>
              <a:t>Frequency and large number of mixed scene types reduce the impact on SRB of cloud phase error present at cloud edges. </a:t>
            </a:r>
          </a:p>
          <a:p>
            <a:pPr>
              <a:lnSpc>
                <a:spcPct val="90000"/>
              </a:lnSpc>
              <a:spcBef>
                <a:spcPts val="1200"/>
              </a:spcBef>
            </a:pPr>
            <a:r>
              <a:rPr lang="en-US" sz="2400" dirty="0">
                <a:solidFill>
                  <a:srgbClr val="FFFF00"/>
                </a:solidFill>
              </a:rPr>
              <a:t>In spite of phase differences, evaluation of fluxes with reference data has demonstrated that accuracy and precision of G18 RSR and DSR are comparable to those from G17 (G16).</a:t>
            </a:r>
          </a:p>
          <a:p>
            <a:endParaRPr lang="en-US" dirty="0"/>
          </a:p>
        </p:txBody>
      </p:sp>
      <p:sp>
        <p:nvSpPr>
          <p:cNvPr id="4" name="Slide Number Placeholder 3">
            <a:extLst>
              <a:ext uri="{FF2B5EF4-FFF2-40B4-BE49-F238E27FC236}">
                <a16:creationId xmlns:a16="http://schemas.microsoft.com/office/drawing/2014/main" id="{66D563F8-15AD-4380-BDCD-2BA5DB0DC468}"/>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10517283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43</a:t>
            </a:fld>
            <a:endParaRPr lang="en-US" altLang="en-US" dirty="0">
              <a:solidFill>
                <a:prstClr val="white"/>
              </a:solidFill>
            </a:endParaRPr>
          </a:p>
        </p:txBody>
      </p:sp>
    </p:spTree>
    <p:extLst>
      <p:ext uri="{BB962C8B-B14F-4D97-AF65-F5344CB8AC3E}">
        <p14:creationId xmlns:p14="http://schemas.microsoft.com/office/powerpoint/2010/main" val="5077595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1633136168"/>
              </p:ext>
            </p:extLst>
          </p:nvPr>
        </p:nvGraphicFramePr>
        <p:xfrm>
          <a:off x="228600" y="1143000"/>
          <a:ext cx="8686800" cy="50597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1" i="0" u="none" strike="noStrike" cap="none" dirty="0">
                          <a:solidFill>
                            <a:schemeClr val="tx1"/>
                          </a:solidFill>
                          <a:latin typeface="+mn-lt"/>
                          <a:ea typeface="Arial"/>
                          <a:cs typeface="Arial"/>
                          <a:sym typeface="Arial"/>
                        </a:rPr>
                        <a:t>Known operational </a:t>
                      </a:r>
                      <a:r>
                        <a:rPr lang="en" sz="2000" b="1" i="0" u="none" strike="noStrike" cap="none" dirty="0">
                          <a:solidFill>
                            <a:schemeClr val="tx1"/>
                          </a:solidFill>
                          <a:latin typeface="+mn-lt"/>
                          <a:ea typeface="Arial"/>
                          <a:cs typeface="Arial"/>
                          <a:sym typeface="Arial"/>
                        </a:rPr>
                        <a:t>anomalies have been identified.</a:t>
                      </a:r>
                      <a:r>
                        <a:rPr lang="en" sz="2000" b="1"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Four</a:t>
                      </a:r>
                      <a:r>
                        <a:rPr lang="en" sz="2000" b="0" i="0" u="none" strike="noStrike" cap="none" baseline="0" dirty="0">
                          <a:solidFill>
                            <a:schemeClr val="tx1"/>
                          </a:solidFill>
                          <a:latin typeface="+mn-lt"/>
                          <a:ea typeface="Arial"/>
                          <a:cs typeface="Arial"/>
                          <a:sym typeface="Arial"/>
                        </a:rPr>
                        <a:t> MESO ADRs  remain on-hold; two ADRs </a:t>
                      </a:r>
                      <a:r>
                        <a:rPr lang="en-US" sz="2000" b="0" i="0" u="none" strike="noStrike" cap="none" baseline="0" dirty="0">
                          <a:solidFill>
                            <a:schemeClr val="tx1"/>
                          </a:solidFill>
                          <a:latin typeface="+mn-lt"/>
                          <a:ea typeface="Arial"/>
                          <a:cs typeface="Arial"/>
                          <a:sym typeface="Arial"/>
                        </a:rPr>
                        <a:t>are</a:t>
                      </a:r>
                      <a:r>
                        <a:rPr lang="en" sz="2000" b="0" i="0" u="none" strike="noStrike" cap="none" baseline="0" dirty="0">
                          <a:solidFill>
                            <a:schemeClr val="tx1"/>
                          </a:solidFill>
                          <a:latin typeface="+mn-lt"/>
                          <a:ea typeface="Arial"/>
                          <a:cs typeface="Arial"/>
                          <a:sym typeface="Arial"/>
                        </a:rPr>
                        <a:t> open (</a:t>
                      </a:r>
                      <a:r>
                        <a:rPr lang="en-US" sz="2000" b="0" i="0" u="none" strike="noStrike" cap="none" baseline="0" dirty="0">
                          <a:solidFill>
                            <a:schemeClr val="tx1"/>
                          </a:solidFill>
                          <a:latin typeface="+mn-lt"/>
                          <a:ea typeface="Arial"/>
                          <a:cs typeface="Arial"/>
                          <a:sym typeface="Arial"/>
                        </a:rPr>
                        <a:t>incorrect source of </a:t>
                      </a:r>
                      <a:r>
                        <a:rPr lang="en" sz="2000" b="0" i="0" u="none" strike="noStrike" cap="none" baseline="0" dirty="0">
                          <a:solidFill>
                            <a:schemeClr val="tx1"/>
                          </a:solidFill>
                          <a:latin typeface="+mn-lt"/>
                          <a:ea typeface="Arial"/>
                          <a:cs typeface="Arial"/>
                          <a:sym typeface="Arial"/>
                        </a:rPr>
                        <a:t>TPW </a:t>
                      </a:r>
                      <a:r>
                        <a:rPr lang="en-US" sz="2000" b="0" i="0" u="none" strike="noStrike" cap="none" baseline="0" dirty="0">
                          <a:solidFill>
                            <a:schemeClr val="tx1"/>
                          </a:solidFill>
                          <a:latin typeface="+mn-lt"/>
                          <a:ea typeface="Arial"/>
                          <a:cs typeface="Arial"/>
                          <a:sym typeface="Arial"/>
                        </a:rPr>
                        <a:t>in mixed scene</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bad</a:t>
                      </a:r>
                      <a:r>
                        <a:rPr lang="en" sz="2000" b="0" i="0" u="none" strike="noStrike" cap="none" baseline="0" dirty="0">
                          <a:solidFill>
                            <a:schemeClr val="tx1"/>
                          </a:solidFill>
                          <a:latin typeface="+mn-lt"/>
                          <a:ea typeface="Arial"/>
                          <a:cs typeface="Arial"/>
                          <a:sym typeface="Arial"/>
                        </a:rPr>
                        <a:t> initialization of PQIs and missing IP flag_meaning in PQI3); </a:t>
                      </a:r>
                      <a:r>
                        <a:rPr lang="en-US" sz="2000" b="1" i="0" u="none" strike="noStrike" cap="none" baseline="0" dirty="0">
                          <a:solidFill>
                            <a:schemeClr val="tx1"/>
                          </a:solidFill>
                          <a:latin typeface="+mn-lt"/>
                          <a:ea typeface="Arial"/>
                          <a:cs typeface="Arial"/>
                          <a:sym typeface="Arial"/>
                        </a:rPr>
                        <a:t>none of them </a:t>
                      </a:r>
                      <a:r>
                        <a:rPr lang="en" sz="2000" b="1" i="0" u="none" strike="noStrike" cap="none" baseline="0" dirty="0">
                          <a:solidFill>
                            <a:schemeClr val="tx1"/>
                          </a:solidFill>
                          <a:latin typeface="+mn-lt"/>
                          <a:ea typeface="Arial"/>
                          <a:cs typeface="Arial"/>
                          <a:sym typeface="Arial"/>
                        </a:rPr>
                        <a:t>impacts accuracy/precision, </a:t>
                      </a:r>
                      <a:r>
                        <a:rPr lang="en-US" sz="2000" b="1" i="0" u="none" strike="noStrike" cap="none" baseline="0" dirty="0">
                          <a:solidFill>
                            <a:schemeClr val="tx1"/>
                          </a:solidFill>
                          <a:latin typeface="+mn-lt"/>
                          <a:ea typeface="Arial"/>
                          <a:cs typeface="Arial"/>
                          <a:sym typeface="Arial"/>
                        </a:rPr>
                        <a:t>and expected to be taken care of in the Enterprise algorithm</a:t>
                      </a:r>
                      <a:r>
                        <a:rPr lang="en" sz="2000" b="0" i="0" u="none" strike="noStrike" cap="none" baseline="0" dirty="0">
                          <a:solidFill>
                            <a:schemeClr val="tx1"/>
                          </a:solidFill>
                          <a:latin typeface="+mn-lt"/>
                          <a:ea typeface="Arial"/>
                          <a:cs typeface="Arial"/>
                          <a:sym typeface="Arial"/>
                        </a:rPr>
                        <a:t>. </a:t>
                      </a: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a:t>
                      </a:r>
                      <a:r>
                        <a:rPr lang="en" sz="2000" b="0" i="0" u="none" strike="noStrike" cap="none" baseline="0" dirty="0">
                          <a:solidFill>
                            <a:schemeClr val="tx1"/>
                          </a:solidFill>
                          <a:latin typeface="+mn-lt"/>
                          <a:ea typeface="Arial"/>
                          <a:cs typeface="Arial"/>
                          <a:sym typeface="Arial"/>
                        </a:rPr>
                        <a:t> p</a:t>
                      </a:r>
                      <a:r>
                        <a:rPr lang="en" sz="2000" b="0" i="0" u="none" strike="noStrike" cap="none" dirty="0">
                          <a:solidFill>
                            <a:schemeClr val="tx1"/>
                          </a:solidFill>
                          <a:latin typeface="+mn-lt"/>
                          <a:ea typeface="Arial"/>
                          <a:cs typeface="Arial"/>
                          <a:sym typeface="Arial"/>
                        </a:rPr>
                        <a:t>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44</a:t>
            </a:fld>
            <a:endParaRPr lang="en-US" altLang="en-US" dirty="0">
              <a:solidFill>
                <a:prstClr val="white"/>
              </a:solidFill>
            </a:endParaRPr>
          </a:p>
        </p:txBody>
      </p:sp>
    </p:spTree>
    <p:extLst>
      <p:ext uri="{BB962C8B-B14F-4D97-AF65-F5344CB8AC3E}">
        <p14:creationId xmlns:p14="http://schemas.microsoft.com/office/powerpoint/2010/main" val="42724053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478517046"/>
              </p:ext>
            </p:extLst>
          </p:nvPr>
        </p:nvGraphicFramePr>
        <p:xfrm>
          <a:off x="228600" y="1066800"/>
          <a:ext cx="8686800" cy="548645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 </a:t>
                      </a:r>
                      <a:r>
                        <a:rPr lang="en-US" sz="1800" b="0" i="0" u="none" strike="noStrike" cap="none" dirty="0">
                          <a:solidFill>
                            <a:schemeClr val="tx1"/>
                          </a:solidFill>
                          <a:latin typeface="+mn-lt"/>
                          <a:ea typeface="Arial"/>
                          <a:cs typeface="Arial"/>
                          <a:sym typeface="Arial"/>
                        </a:rPr>
                        <a:t>using CERES, SURFRAD and SOLRAD</a:t>
                      </a:r>
                      <a:r>
                        <a:rPr lang="en" sz="1800" b="0" i="0" u="none" strike="noStrike" cap="none" dirty="0">
                          <a:solidFill>
                            <a:schemeClr val="tx1"/>
                          </a:solidFill>
                          <a:latin typeface="+mn-lt"/>
                          <a:ea typeface="Arial"/>
                          <a:cs typeface="Arial"/>
                          <a:sym typeface="Arial"/>
                        </a:rPr>
                        <a:t> </a:t>
                      </a:r>
                      <a:r>
                        <a:rPr lang="en-US" sz="1800" b="0" i="0" u="none" strike="noStrike" cap="none" dirty="0">
                          <a:solidFill>
                            <a:schemeClr val="tx1"/>
                          </a:solidFill>
                          <a:latin typeface="+mn-lt"/>
                          <a:ea typeface="Arial"/>
                          <a:cs typeface="Arial"/>
                          <a:sym typeface="Arial"/>
                        </a:rPr>
                        <a:t>as </a:t>
                      </a:r>
                      <a:r>
                        <a:rPr lang="en" sz="1800" b="0" i="0" u="none" strike="noStrike" cap="none" dirty="0">
                          <a:solidFill>
                            <a:schemeClr val="tx1"/>
                          </a:solidFill>
                          <a:latin typeface="+mn-lt"/>
                          <a:ea typeface="Arial"/>
                          <a:cs typeface="Arial"/>
                          <a:sym typeface="Arial"/>
                        </a:rPr>
                        <a:t>truth and independent statellite</a:t>
                      </a:r>
                      <a:r>
                        <a:rPr lang="en" sz="1800" b="0" i="0" u="none" strike="noStrike" cap="none" baseline="0" dirty="0">
                          <a:solidFill>
                            <a:schemeClr val="tx1"/>
                          </a:solidFill>
                          <a:latin typeface="+mn-lt"/>
                          <a:ea typeface="Arial"/>
                          <a:cs typeface="Arial"/>
                          <a:sym typeface="Arial"/>
                        </a:rPr>
                        <a:t> retrivals from </a:t>
                      </a:r>
                      <a:r>
                        <a:rPr lang="en-US" sz="1800" b="0" i="0" u="none" strike="noStrike" cap="none" baseline="0" dirty="0">
                          <a:solidFill>
                            <a:schemeClr val="tx1"/>
                          </a:solidFill>
                          <a:latin typeface="+mn-lt"/>
                          <a:ea typeface="Arial"/>
                          <a:cs typeface="Arial"/>
                          <a:sym typeface="Arial"/>
                        </a:rPr>
                        <a:t>GOES-17 (and GOES-16)</a:t>
                      </a:r>
                      <a:r>
                        <a:rPr lang="en" sz="1800" b="0" i="0" u="none" strike="noStrike" cap="none" dirty="0">
                          <a:solidFill>
                            <a:schemeClr val="tx1"/>
                          </a:solidFill>
                          <a:latin typeface="+mn-lt"/>
                          <a:ea typeface="Arial"/>
                          <a:cs typeface="Arial"/>
                          <a:sym typeface="Arial"/>
                        </a:rPr>
                        <a: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are documented in this PS-PVR presentation and will be documented in a separate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rgbClr val="008000"/>
                          </a:solidFill>
                          <a:latin typeface="+mn-lt"/>
                          <a:ea typeface="Arial"/>
                          <a:cs typeface="Arial"/>
                          <a:sym typeface="Arial"/>
                        </a:rPr>
                        <a:t>W</a:t>
                      </a:r>
                      <a:r>
                        <a:rPr lang="en" sz="1800" b="0" i="0" u="none" strike="noStrike" cap="none" dirty="0">
                          <a:solidFill>
                            <a:srgbClr val="008000"/>
                          </a:solidFill>
                          <a:latin typeface="+mn-lt"/>
                          <a:ea typeface="Arial"/>
                          <a:cs typeface="Arial"/>
                          <a:sym typeface="Arial"/>
                        </a:rPr>
                        <a:t>e</a:t>
                      </a:r>
                      <a:r>
                        <a:rPr lang="en" sz="1800" b="0" i="0" u="none" strike="noStrike" cap="none" baseline="0" dirty="0">
                          <a:solidFill>
                            <a:srgbClr val="008000"/>
                          </a:solidFill>
                          <a:latin typeface="+mn-lt"/>
                          <a:ea typeface="Arial"/>
                          <a:cs typeface="Arial"/>
                          <a:sym typeface="Arial"/>
                        </a:rPr>
                        <a:t> concur.</a:t>
                      </a:r>
                      <a:endParaRPr lang="en" sz="1800" b="0" i="0" u="none" strike="noStrike" cap="none" dirty="0">
                        <a:solidFill>
                          <a:srgbClr val="008000"/>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idx="12"/>
          </p:nvPr>
        </p:nvSpPr>
        <p:spPr/>
        <p:txBody>
          <a:bodyPr/>
          <a:lstStyle/>
          <a:p>
            <a:pPr algn="l">
              <a:buClr>
                <a:srgbClr val="000000"/>
              </a:buClr>
              <a:buSzPct val="25000"/>
              <a:buFont typeface="Arial"/>
              <a:buNone/>
            </a:pPr>
            <a:fld id="{00000000-1234-1234-1234-123412341234}" type="slidenum">
              <a:rPr lang="en" sz="1400" smtClean="0">
                <a:solidFill>
                  <a:srgbClr val="000000"/>
                </a:solidFill>
                <a:latin typeface="Arial"/>
                <a:ea typeface="Arial"/>
                <a:cs typeface="Arial"/>
                <a:sym typeface="Arial"/>
              </a:rPr>
              <a:pPr algn="l">
                <a:buClr>
                  <a:srgbClr val="000000"/>
                </a:buClr>
                <a:buSzPct val="25000"/>
                <a:buFont typeface="Arial"/>
                <a:buNone/>
              </a:pPr>
              <a:t>45</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11271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46</a:t>
            </a:fld>
            <a:endParaRPr lang="en-US" altLang="en-US" dirty="0">
              <a:solidFill>
                <a:prstClr val="white"/>
              </a:solidFill>
            </a:endParaRPr>
          </a:p>
        </p:txBody>
      </p:sp>
    </p:spTree>
    <p:extLst>
      <p:ext uri="{BB962C8B-B14F-4D97-AF65-F5344CB8AC3E}">
        <p14:creationId xmlns:p14="http://schemas.microsoft.com/office/powerpoint/2010/main" val="11485015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574193026"/>
              </p:ext>
            </p:extLst>
          </p:nvPr>
        </p:nvGraphicFramePr>
        <p:xfrm>
          <a:off x="457200" y="1218903"/>
          <a:ext cx="8229600" cy="4134396"/>
        </p:xfrm>
        <a:graphic>
          <a:graphicData uri="http://schemas.openxmlformats.org/drawingml/2006/table">
            <a:tbl>
              <a:tblPr>
                <a:tableStyleId>{5C22544A-7EE6-4342-B048-85BDC9FD1C3A}</a:tableStyleId>
              </a:tblPr>
              <a:tblGrid>
                <a:gridCol w="787940">
                  <a:extLst>
                    <a:ext uri="{9D8B030D-6E8A-4147-A177-3AD203B41FA5}">
                      <a16:colId xmlns:a16="http://schemas.microsoft.com/office/drawing/2014/main" val="20000"/>
                    </a:ext>
                  </a:extLst>
                </a:gridCol>
                <a:gridCol w="5554494">
                  <a:extLst>
                    <a:ext uri="{9D8B030D-6E8A-4147-A177-3AD203B41FA5}">
                      <a16:colId xmlns:a16="http://schemas.microsoft.com/office/drawing/2014/main" val="20001"/>
                    </a:ext>
                  </a:extLst>
                </a:gridCol>
                <a:gridCol w="1138136">
                  <a:extLst>
                    <a:ext uri="{9D8B030D-6E8A-4147-A177-3AD203B41FA5}">
                      <a16:colId xmlns:a16="http://schemas.microsoft.com/office/drawing/2014/main" val="20002"/>
                    </a:ext>
                  </a:extLst>
                </a:gridCol>
                <a:gridCol w="749030">
                  <a:extLst>
                    <a:ext uri="{9D8B030D-6E8A-4147-A177-3AD203B41FA5}">
                      <a16:colId xmlns:a16="http://schemas.microsoft.com/office/drawing/2014/main" val="20003"/>
                    </a:ext>
                  </a:extLst>
                </a:gridCol>
              </a:tblGrid>
              <a:tr h="336368">
                <a:tc>
                  <a:txBody>
                    <a:bodyPr/>
                    <a:lstStyle/>
                    <a:p>
                      <a:pPr algn="ctr" fontAlgn="ctr"/>
                      <a:r>
                        <a:rPr lang="en-US" sz="1800" b="1" i="0" u="none" strike="noStrike" dirty="0">
                          <a:solidFill>
                            <a:schemeClr val="bg1"/>
                          </a:solidFill>
                          <a:effectLst/>
                          <a:latin typeface="+mn-lt"/>
                        </a:rPr>
                        <a:t>ADR</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Status</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Build</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95245">
                <a:tc>
                  <a:txBody>
                    <a:bodyPr/>
                    <a:lstStyle/>
                    <a:p>
                      <a:pPr algn="l"/>
                      <a:r>
                        <a:rPr lang="en-US" sz="1800" b="1" dirty="0">
                          <a:solidFill>
                            <a:srgbClr val="00B050"/>
                          </a:solidFill>
                          <a:latin typeface="+mn-lt"/>
                        </a:rPr>
                        <a:t>617</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err="1">
                          <a:latin typeface="Calibri" panose="020F0502020204030204" pitchFamily="34" charset="0"/>
                        </a:rPr>
                        <a:t>ClearCompAlb</a:t>
                      </a:r>
                      <a:r>
                        <a:rPr lang="en-US" sz="1800" b="1" baseline="0" dirty="0">
                          <a:latin typeface="Calibri" panose="020F0502020204030204" pitchFamily="34" charset="0"/>
                        </a:rPr>
                        <a:t> is incorrect in MESO product. Time series has only a single value (one day).</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8107">
                <a:tc>
                  <a:txBody>
                    <a:bodyPr/>
                    <a:lstStyle/>
                    <a:p>
                      <a:pPr algn="l"/>
                      <a:r>
                        <a:rPr lang="en-US" sz="1800" b="1" dirty="0">
                          <a:solidFill>
                            <a:srgbClr val="00B050"/>
                          </a:solidFill>
                          <a:latin typeface="+mn-lt"/>
                        </a:rPr>
                        <a:t>864</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G18 MESO1/2 is</a:t>
                      </a:r>
                      <a:r>
                        <a:rPr lang="en-US" sz="1800" b="1" baseline="0" dirty="0">
                          <a:latin typeface="Calibri" panose="020F0502020204030204" pitchFamily="34" charset="0"/>
                        </a:rPr>
                        <a:t> located incorrectly</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1624189"/>
                  </a:ext>
                </a:extLst>
              </a:tr>
              <a:tr h="406504">
                <a:tc>
                  <a:txBody>
                    <a:bodyPr/>
                    <a:lstStyle/>
                    <a:p>
                      <a:pPr algn="l"/>
                      <a:r>
                        <a:rPr lang="en-US" sz="1800" b="1" dirty="0">
                          <a:solidFill>
                            <a:srgbClr val="00B050"/>
                          </a:solidFill>
                          <a:latin typeface="+mn-lt"/>
                        </a:rPr>
                        <a:t>914</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MESO</a:t>
                      </a:r>
                      <a:r>
                        <a:rPr lang="en-US" sz="1800" b="1" baseline="0" dirty="0">
                          <a:latin typeface="Calibri" panose="020F0502020204030204" pitchFamily="34" charset="0"/>
                        </a:rPr>
                        <a:t> DSR is filled with _</a:t>
                      </a:r>
                      <a:r>
                        <a:rPr lang="en-US" sz="1800" b="1" baseline="0" dirty="0" err="1">
                          <a:latin typeface="Calibri" panose="020F0502020204030204" pitchFamily="34" charset="0"/>
                        </a:rPr>
                        <a:t>FillValue</a:t>
                      </a:r>
                      <a:r>
                        <a:rPr lang="en-US" sz="1800" b="1" baseline="0" dirty="0">
                          <a:latin typeface="Calibri" panose="020F0502020204030204" pitchFamily="34" charset="0"/>
                        </a:rPr>
                        <a:t> during local daytime</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929899"/>
                  </a:ext>
                </a:extLst>
              </a:tr>
              <a:tr h="292500">
                <a:tc>
                  <a:txBody>
                    <a:bodyPr/>
                    <a:lstStyle/>
                    <a:p>
                      <a:pPr algn="l"/>
                      <a:r>
                        <a:rPr lang="en-US" sz="1800" b="1" dirty="0">
                          <a:solidFill>
                            <a:srgbClr val="00B050"/>
                          </a:solidFill>
                          <a:latin typeface="+mn-lt"/>
                        </a:rPr>
                        <a:t>933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G18 DSRM2</a:t>
                      </a:r>
                      <a:r>
                        <a:rPr lang="en-US" sz="1800" b="1" baseline="0" dirty="0">
                          <a:latin typeface="Calibri" panose="020F0502020204030204" pitchFamily="34" charset="0"/>
                        </a:rPr>
                        <a:t> if filled with _</a:t>
                      </a:r>
                      <a:r>
                        <a:rPr lang="en-US" sz="1800" b="1" baseline="0" dirty="0" err="1">
                          <a:latin typeface="Calibri" panose="020F0502020204030204" pitchFamily="34" charset="0"/>
                        </a:rPr>
                        <a:t>FillValue</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5285418"/>
                  </a:ext>
                </a:extLst>
              </a:tr>
              <a:tr h="405621">
                <a:tc>
                  <a:txBody>
                    <a:bodyPr/>
                    <a:lstStyle/>
                    <a:p>
                      <a:pPr marL="0" algn="l" defTabSz="457200" rtl="0" eaLnBrk="1" latinLnBrk="0" hangingPunct="1"/>
                      <a:r>
                        <a:rPr lang="en-US" sz="1800" b="1" kern="1200" dirty="0">
                          <a:solidFill>
                            <a:schemeClr val="tx1"/>
                          </a:solidFill>
                          <a:latin typeface="+mn-lt"/>
                          <a:ea typeface="+mn-ea"/>
                          <a:cs typeface="+mn-cs"/>
                        </a:rPr>
                        <a:t>994</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800" b="1" dirty="0">
                          <a:latin typeface="Calibri" panose="020F0502020204030204" pitchFamily="34" charset="0"/>
                        </a:rPr>
                        <a:t>TPW source in PQI1 was set incorrectly for some mixed scene grids </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4216779"/>
                  </a:ext>
                </a:extLst>
              </a:tr>
              <a:tr h="406504">
                <a:tc rowSpan="2">
                  <a:txBody>
                    <a:bodyPr/>
                    <a:lstStyle/>
                    <a:p>
                      <a:pPr marL="0" algn="l" defTabSz="457200" rtl="0" eaLnBrk="1" latinLnBrk="0" hangingPunct="1"/>
                      <a:r>
                        <a:rPr lang="en-US" sz="1800" b="1" kern="1200" dirty="0">
                          <a:solidFill>
                            <a:schemeClr val="tx1"/>
                          </a:solidFill>
                          <a:latin typeface="+mn-lt"/>
                          <a:ea typeface="+mn-ea"/>
                          <a:cs typeface="+mn-cs"/>
                        </a:rPr>
                        <a:t>743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800" b="1" dirty="0">
                          <a:latin typeface="Calibri" panose="020F0502020204030204" pitchFamily="34" charset="0"/>
                        </a:rPr>
                        <a:t>Missing</a:t>
                      </a:r>
                      <a:r>
                        <a:rPr lang="en-US" sz="1800" b="1" baseline="0" dirty="0">
                          <a:latin typeface="Calibri" panose="020F0502020204030204" pitchFamily="34" charset="0"/>
                        </a:rPr>
                        <a:t> </a:t>
                      </a:r>
                      <a:r>
                        <a:rPr lang="en-US" sz="1800" b="1" baseline="0" dirty="0" err="1">
                          <a:latin typeface="Calibri" panose="020F0502020204030204" pitchFamily="34" charset="0"/>
                        </a:rPr>
                        <a:t>flag_meanings</a:t>
                      </a:r>
                      <a:r>
                        <a:rPr lang="en-US" sz="1800" b="1" baseline="0" dirty="0">
                          <a:latin typeface="Calibri" panose="020F0502020204030204" pitchFamily="34" charset="0"/>
                        </a:rPr>
                        <a:t> attribute for PQI3.</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597641"/>
                  </a:ext>
                </a:extLst>
              </a:tr>
              <a:tr h="334505">
                <a:tc vMerge="1">
                  <a:txBody>
                    <a:bodyPr/>
                    <a:lstStyle/>
                    <a:p>
                      <a:pPr marL="0" algn="l" defTabSz="457200" rtl="0" eaLnBrk="1" latinLnBrk="0" hangingPunct="1"/>
                      <a:endParaRPr lang="en-US" sz="1800" b="1" kern="1200" dirty="0">
                        <a:solidFill>
                          <a:schemeClr val="tx1"/>
                        </a:solidFill>
                        <a:latin typeface="+mn-lt"/>
                        <a:ea typeface="+mn-ea"/>
                        <a:cs typeface="+mn-cs"/>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PQIs are not initialized with _</a:t>
                      </a:r>
                      <a:r>
                        <a:rPr lang="en-US" sz="1800" b="1" dirty="0" err="1">
                          <a:latin typeface="Calibri" panose="020F0502020204030204" pitchFamily="34" charset="0"/>
                        </a:rPr>
                        <a:t>FillValue</a:t>
                      </a:r>
                      <a:r>
                        <a:rPr lang="en-US" sz="1800" b="1" dirty="0">
                          <a:latin typeface="Calibri" panose="020F0502020204030204" pitchFamily="34" charset="0"/>
                        </a:rPr>
                        <a:t>.</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5245">
                <a:tc>
                  <a:txBody>
                    <a:bodyPr/>
                    <a:lstStyle/>
                    <a:p>
                      <a:pPr marL="0" algn="l" defTabSz="457200" rtl="0" eaLnBrk="1" latinLnBrk="0" hangingPunct="1"/>
                      <a:r>
                        <a:rPr lang="en-US" sz="1800" b="1" kern="1200" dirty="0">
                          <a:solidFill>
                            <a:schemeClr val="tx1"/>
                          </a:solidFill>
                          <a:latin typeface="+mn-lt"/>
                          <a:ea typeface="+mn-ea"/>
                          <a:cs typeface="+mn-cs"/>
                        </a:rPr>
                        <a:t>408</a:t>
                      </a:r>
                    </a:p>
                    <a:p>
                      <a:pPr marL="0" algn="l" defTabSz="457200" rtl="0" eaLnBrk="1" latinLnBrk="0" hangingPunct="1"/>
                      <a:r>
                        <a:rPr lang="en-US" sz="1800" b="1" kern="1200" dirty="0">
                          <a:solidFill>
                            <a:schemeClr val="tx1"/>
                          </a:solidFill>
                          <a:latin typeface="+mn-lt"/>
                          <a:ea typeface="+mn-ea"/>
                          <a:cs typeface="+mn-cs"/>
                        </a:rPr>
                        <a:t>393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dirty="0">
                          <a:solidFill>
                            <a:schemeClr val="dk1"/>
                          </a:solidFill>
                          <a:effectLst/>
                          <a:latin typeface="+mn-lt"/>
                          <a:ea typeface="+mn-ea"/>
                          <a:cs typeface="+mn-cs"/>
                          <a:sym typeface="Arial"/>
                        </a:rPr>
                        <a:t>Remove unnecessary </a:t>
                      </a:r>
                      <a:r>
                        <a:rPr lang="en-US" sz="1800" b="1" i="0" u="none" strike="noStrike" cap="none" dirty="0" err="1">
                          <a:solidFill>
                            <a:schemeClr val="dk1"/>
                          </a:solidFill>
                          <a:effectLst/>
                          <a:latin typeface="+mn-lt"/>
                          <a:ea typeface="+mn-ea"/>
                          <a:cs typeface="+mn-cs"/>
                          <a:sym typeface="Arial"/>
                        </a:rPr>
                        <a:t>lat</a:t>
                      </a:r>
                      <a:r>
                        <a:rPr lang="en-US" sz="1800" b="1" i="0" u="none" strike="noStrike" cap="none" dirty="0">
                          <a:solidFill>
                            <a:schemeClr val="dk1"/>
                          </a:solidFill>
                          <a:effectLst/>
                          <a:latin typeface="+mn-lt"/>
                          <a:ea typeface="+mn-ea"/>
                          <a:cs typeface="+mn-cs"/>
                          <a:sym typeface="Arial"/>
                        </a:rPr>
                        <a:t>/</a:t>
                      </a:r>
                      <a:r>
                        <a:rPr lang="en-US" sz="1800" b="1" i="0" u="none" strike="noStrike" cap="none" dirty="0" err="1">
                          <a:solidFill>
                            <a:schemeClr val="dk1"/>
                          </a:solidFill>
                          <a:effectLst/>
                          <a:latin typeface="+mn-lt"/>
                          <a:ea typeface="+mn-ea"/>
                          <a:cs typeface="+mn-cs"/>
                          <a:sym typeface="Arial"/>
                        </a:rPr>
                        <a:t>lon</a:t>
                      </a:r>
                      <a:r>
                        <a:rPr lang="en-US" sz="1800" b="1" i="0" u="none" strike="noStrike" cap="none" dirty="0">
                          <a:solidFill>
                            <a:schemeClr val="dk1"/>
                          </a:solidFill>
                          <a:effectLst/>
                          <a:latin typeface="+mn-lt"/>
                          <a:ea typeface="+mn-ea"/>
                          <a:cs typeface="+mn-cs"/>
                          <a:sym typeface="Arial"/>
                        </a:rPr>
                        <a:t> re-projection from Radiation</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8959221"/>
                  </a:ext>
                </a:extLst>
              </a:tr>
              <a:tr h="406504">
                <a:tc>
                  <a:txBody>
                    <a:bodyPr/>
                    <a:lstStyle/>
                    <a:p>
                      <a:pPr marL="0" algn="l" defTabSz="457200" rtl="0" eaLnBrk="1" latinLnBrk="0" hangingPunct="1"/>
                      <a:r>
                        <a:rPr lang="en-US" sz="1800" b="1" kern="1200" dirty="0">
                          <a:solidFill>
                            <a:schemeClr val="tx1"/>
                          </a:solidFill>
                          <a:latin typeface="+mn-lt"/>
                          <a:ea typeface="+mn-ea"/>
                          <a:cs typeface="+mn-cs"/>
                        </a:rPr>
                        <a:t>N/A</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dirty="0">
                          <a:solidFill>
                            <a:schemeClr val="dk1"/>
                          </a:solidFill>
                          <a:effectLst/>
                          <a:latin typeface="+mn-lt"/>
                          <a:ea typeface="+mn-ea"/>
                          <a:cs typeface="+mn-cs"/>
                          <a:sym typeface="Arial"/>
                        </a:rPr>
                        <a:t>Incorrect statistics in M4 CONUS metadata</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113848"/>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ADRs Potentially Needing Resolution for Full VAL</a:t>
            </a:r>
            <a:endParaRPr lang="en-US" sz="2000" i="1" dirty="0"/>
          </a:p>
        </p:txBody>
      </p:sp>
      <p:sp>
        <p:nvSpPr>
          <p:cNvPr id="3" name="Text Placeholder 2"/>
          <p:cNvSpPr>
            <a:spLocks noGrp="1"/>
          </p:cNvSpPr>
          <p:nvPr>
            <p:ph type="body" idx="1"/>
          </p:nvPr>
        </p:nvSpPr>
        <p:spPr>
          <a:xfrm>
            <a:off x="457200" y="5515582"/>
            <a:ext cx="8229600" cy="1342418"/>
          </a:xfrm>
        </p:spPr>
        <p:txBody>
          <a:bodyPr>
            <a:normAutofit fontScale="55000" lnSpcReduction="20000"/>
          </a:bodyPr>
          <a:lstStyle/>
          <a:p>
            <a:r>
              <a:rPr lang="en-US" dirty="0"/>
              <a:t>ADRs in </a:t>
            </a:r>
            <a:r>
              <a:rPr lang="en-US" dirty="0">
                <a:solidFill>
                  <a:srgbClr val="00B050"/>
                </a:solidFill>
                <a:highlight>
                  <a:srgbClr val="FFFFFF"/>
                </a:highlight>
              </a:rPr>
              <a:t>green</a:t>
            </a:r>
            <a:r>
              <a:rPr lang="en-US" dirty="0"/>
              <a:t> are for MESO; the MESO product will be decommissioned once the enterprise algorithm becomes operational and in which case these ADRs will not need to be addressed.</a:t>
            </a:r>
          </a:p>
          <a:p>
            <a:r>
              <a:rPr lang="en-US" dirty="0"/>
              <a:t>ADRs in </a:t>
            </a:r>
            <a:r>
              <a:rPr lang="en-US" dirty="0">
                <a:solidFill>
                  <a:schemeClr val="tx1"/>
                </a:solidFill>
                <a:highlight>
                  <a:srgbClr val="FFFFFF"/>
                </a:highlight>
              </a:rPr>
              <a:t>black</a:t>
            </a:r>
            <a:r>
              <a:rPr lang="en-US" dirty="0"/>
              <a:t> are revisited with enterprise implementation in ground system. </a:t>
            </a:r>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47</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74301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CF731-DFBF-4D5A-B6EE-8C51B2C92830}"/>
              </a:ext>
            </a:extLst>
          </p:cNvPr>
          <p:cNvSpPr>
            <a:spLocks noGrp="1"/>
          </p:cNvSpPr>
          <p:nvPr>
            <p:ph type="body" idx="1"/>
          </p:nvPr>
        </p:nvSpPr>
        <p:spPr>
          <a:xfrm>
            <a:off x="457200" y="3147460"/>
            <a:ext cx="8229600" cy="3070459"/>
          </a:xfrm>
        </p:spPr>
        <p:txBody>
          <a:bodyPr/>
          <a:lstStyle/>
          <a:p>
            <a:r>
              <a:rPr lang="en-US" sz="2400" dirty="0"/>
              <a:t>The action applies to the Enterprise algorithm that is slated to replace the Baseline algorithm in January 2023 and uses empirical narrow-to-broadband conversion.</a:t>
            </a:r>
          </a:p>
          <a:p>
            <a:pPr lvl="1"/>
            <a:r>
              <a:rPr lang="en-US" sz="2000" dirty="0"/>
              <a:t>A simulation-based narrow-to-broadband conversion, similar to the ones developed for the G16/17 Baseline versions, will also be developed for G18 to serve as a backup in case the empirical ones have deficiencies for particular scene types.</a:t>
            </a:r>
          </a:p>
          <a:p>
            <a:endParaRPr lang="en-US" sz="2400" dirty="0"/>
          </a:p>
        </p:txBody>
      </p:sp>
      <p:graphicFrame>
        <p:nvGraphicFramePr>
          <p:cNvPr id="6" name="Table 5"/>
          <p:cNvGraphicFramePr>
            <a:graphicFrameLocks noGrp="1"/>
          </p:cNvGraphicFramePr>
          <p:nvPr>
            <p:extLst>
              <p:ext uri="{D42A27DB-BD31-4B8C-83A1-F6EECF244321}">
                <p14:modId xmlns:p14="http://schemas.microsoft.com/office/powerpoint/2010/main" val="1312745177"/>
              </p:ext>
            </p:extLst>
          </p:nvPr>
        </p:nvGraphicFramePr>
        <p:xfrm>
          <a:off x="403413" y="1493225"/>
          <a:ext cx="8229600" cy="1397364"/>
        </p:xfrm>
        <a:graphic>
          <a:graphicData uri="http://schemas.openxmlformats.org/drawingml/2006/table">
            <a:tbl>
              <a:tblPr>
                <a:tableStyleId>{5C22544A-7EE6-4342-B048-85BDC9FD1C3A}</a:tableStyleId>
              </a:tblPr>
              <a:tblGrid>
                <a:gridCol w="1075763">
                  <a:extLst>
                    <a:ext uri="{9D8B030D-6E8A-4147-A177-3AD203B41FA5}">
                      <a16:colId xmlns:a16="http://schemas.microsoft.com/office/drawing/2014/main" val="20000"/>
                    </a:ext>
                  </a:extLst>
                </a:gridCol>
                <a:gridCol w="5222249">
                  <a:extLst>
                    <a:ext uri="{9D8B030D-6E8A-4147-A177-3AD203B41FA5}">
                      <a16:colId xmlns:a16="http://schemas.microsoft.com/office/drawing/2014/main" val="20001"/>
                    </a:ext>
                  </a:extLst>
                </a:gridCol>
                <a:gridCol w="1931588">
                  <a:extLst>
                    <a:ext uri="{9D8B030D-6E8A-4147-A177-3AD203B41FA5}">
                      <a16:colId xmlns:a16="http://schemas.microsoft.com/office/drawing/2014/main" val="20002"/>
                    </a:ext>
                  </a:extLst>
                </a:gridCol>
              </a:tblGrid>
              <a:tr h="568576">
                <a:tc>
                  <a:txBody>
                    <a:bodyPr/>
                    <a:lstStyle/>
                    <a:p>
                      <a:pPr algn="ctr" fontAlgn="ctr"/>
                      <a:r>
                        <a:rPr lang="en-US" sz="1800" b="1" i="0" u="none" strike="noStrike" dirty="0">
                          <a:solidFill>
                            <a:schemeClr val="bg1"/>
                          </a:solidFill>
                          <a:effectLst/>
                          <a:latin typeface="+mn-lt"/>
                        </a:rPr>
                        <a:t>Action </a:t>
                      </a:r>
                      <a:endParaRPr lang="en-US" sz="18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endParaRPr lang="en-US" sz="18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Desired Implementation </a:t>
                      </a:r>
                    </a:p>
                    <a:p>
                      <a:pPr algn="ctr" fontAlgn="ctr"/>
                      <a:r>
                        <a:rPr lang="en-US" sz="1800" b="1" i="0" u="none" strike="noStrike" dirty="0">
                          <a:solidFill>
                            <a:schemeClr val="bg1"/>
                          </a:solidFill>
                          <a:effectLst/>
                          <a:latin typeface="+mn-lt"/>
                        </a:rPr>
                        <a:t>Date into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68576">
                <a:tc>
                  <a:txBody>
                    <a:bodyPr/>
                    <a:lstStyle/>
                    <a:p>
                      <a:pPr algn="ctr"/>
                      <a:r>
                        <a:rPr lang="en-US" sz="1800" b="1" dirty="0">
                          <a:solidFill>
                            <a:schemeClr val="tx1"/>
                          </a:solidFill>
                        </a:rPr>
                        <a:t>N/A</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a:solidFill>
                            <a:schemeClr val="tx1"/>
                          </a:solidFill>
                        </a:rPr>
                        <a:t>L2 SRB algorithm -  further update</a:t>
                      </a:r>
                      <a:r>
                        <a:rPr lang="en-US" sz="1800" b="0" baseline="0" dirty="0">
                          <a:solidFill>
                            <a:schemeClr val="tx1"/>
                          </a:solidFill>
                        </a:rPr>
                        <a:t> for G18 ABI of the narrow-to-broadband (NTB) albedo conversion</a:t>
                      </a:r>
                      <a:endParaRPr lang="en-US" sz="1800" b="0" u="sng"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mn-lt"/>
                        </a:rPr>
                        <a:t>≧6</a:t>
                      </a:r>
                      <a:r>
                        <a:rPr lang="en-US" sz="18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effectLst/>
                          <a:latin typeface="+mn-lt"/>
                        </a:rPr>
                        <a:t>     PS-PVR FULL</a:t>
                      </a:r>
                      <a:r>
                        <a:rPr lang="en-US" sz="18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Other Actions Needed for Full VAL</a:t>
            </a:r>
            <a:endParaRPr lang="en-US" sz="2000" i="1" dirty="0"/>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48</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56231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Path to Full Validation - PLPTs</a:t>
            </a:r>
          </a:p>
        </p:txBody>
      </p:sp>
      <p:sp>
        <p:nvSpPr>
          <p:cNvPr id="2" name="Text Placeholder 1">
            <a:extLst>
              <a:ext uri="{FF2B5EF4-FFF2-40B4-BE49-F238E27FC236}">
                <a16:creationId xmlns:a16="http://schemas.microsoft.com/office/drawing/2014/main" id="{F0402FEB-740E-457D-A6F8-5FEE9147BFD4}"/>
              </a:ext>
            </a:extLst>
          </p:cNvPr>
          <p:cNvSpPr>
            <a:spLocks noGrp="1"/>
          </p:cNvSpPr>
          <p:nvPr>
            <p:ph type="body" idx="1"/>
          </p:nvPr>
        </p:nvSpPr>
        <p:spPr>
          <a:xfrm>
            <a:off x="350729" y="4427391"/>
            <a:ext cx="8492646" cy="2294084"/>
          </a:xfrm>
        </p:spPr>
        <p:txBody>
          <a:bodyPr>
            <a:normAutofit fontScale="47500" lnSpcReduction="20000"/>
          </a:bodyPr>
          <a:lstStyle/>
          <a:p>
            <a:pPr marL="25400" indent="0">
              <a:buNone/>
            </a:pPr>
            <a:r>
              <a:rPr lang="en-US" dirty="0"/>
              <a:t>^ </a:t>
            </a:r>
            <a:r>
              <a:rPr lang="en-US" i="1" dirty="0"/>
              <a:t>Once the Enterprise version of the algorithm becomes operational, the PAR product will be added and</a:t>
            </a:r>
          </a:p>
          <a:p>
            <a:pPr marL="25400" indent="0">
              <a:buNone/>
            </a:pPr>
            <a:r>
              <a:rPr lang="en-US" dirty="0"/>
              <a:t>* </a:t>
            </a:r>
            <a:r>
              <a:rPr lang="en-US" i="1" dirty="0"/>
              <a:t>the MESO and CONUS products will be decommissioned</a:t>
            </a:r>
            <a:r>
              <a:rPr lang="en-US" dirty="0"/>
              <a:t>.</a:t>
            </a:r>
          </a:p>
          <a:p>
            <a:pPr>
              <a:spcBef>
                <a:spcPts val="1800"/>
              </a:spcBef>
            </a:pPr>
            <a:r>
              <a:rPr lang="en-US" dirty="0"/>
              <a:t>AWG SRB Team will conduct these tests to further evaluate the L2 SRB product quality.</a:t>
            </a:r>
          </a:p>
          <a:p>
            <a:r>
              <a:rPr lang="en-US" dirty="0"/>
              <a:t>Full test plans and procedures are given in the Geostationary Operational Environmental Satellite (GOES)-R Series ABI L2+ Surface Downward Shortwave Radiation and Top-of-Atmosphere Reflected Shortwave Radiation (DSR-RSR)  Beta, Provisional and Full Validation Readiness, Implementation and Management Plan (RIMP)  (v2.0; 410-R-RIMP-0327, Oct 6,2021).</a:t>
            </a:r>
          </a:p>
          <a:p>
            <a:endParaRPr lang="en-US" dirty="0"/>
          </a:p>
        </p:txBody>
      </p:sp>
      <p:sp>
        <p:nvSpPr>
          <p:cNvPr id="635" name="Shape 635"/>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49</a:t>
            </a:fld>
            <a:endParaRPr lang="en-US" sz="1200">
              <a:solidFill>
                <a:schemeClr val="lt1"/>
              </a:solidFill>
              <a:latin typeface="Calibri"/>
              <a:ea typeface="Calibri"/>
              <a:cs typeface="Calibri"/>
              <a:sym typeface="Calibri"/>
            </a:endParaRPr>
          </a:p>
        </p:txBody>
      </p:sp>
      <p:graphicFrame>
        <p:nvGraphicFramePr>
          <p:cNvPr id="7" name="Shape 633">
            <a:extLst>
              <a:ext uri="{FF2B5EF4-FFF2-40B4-BE49-F238E27FC236}">
                <a16:creationId xmlns:a16="http://schemas.microsoft.com/office/drawing/2014/main" id="{1346B14C-CD74-40CC-8DCE-F42D49935984}"/>
              </a:ext>
            </a:extLst>
          </p:cNvPr>
          <p:cNvGraphicFramePr/>
          <p:nvPr>
            <p:extLst>
              <p:ext uri="{D42A27DB-BD31-4B8C-83A1-F6EECF244321}">
                <p14:modId xmlns:p14="http://schemas.microsoft.com/office/powerpoint/2010/main" val="3385008687"/>
              </p:ext>
            </p:extLst>
          </p:nvPr>
        </p:nvGraphicFramePr>
        <p:xfrm>
          <a:off x="350729" y="1204330"/>
          <a:ext cx="8492646" cy="3024572"/>
        </p:xfrm>
        <a:graphic>
          <a:graphicData uri="http://schemas.openxmlformats.org/drawingml/2006/table">
            <a:tbl>
              <a:tblPr firstRow="1" firstCol="1" bandRow="1">
                <a:noFill/>
              </a:tblPr>
              <a:tblGrid>
                <a:gridCol w="2110910">
                  <a:extLst>
                    <a:ext uri="{9D8B030D-6E8A-4147-A177-3AD203B41FA5}">
                      <a16:colId xmlns:a16="http://schemas.microsoft.com/office/drawing/2014/main" val="20000"/>
                    </a:ext>
                  </a:extLst>
                </a:gridCol>
                <a:gridCol w="6381736">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PLPT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Descriptive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ABI-FD_DSR06</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ABI-FD_RSR06</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ABI-FD_PAR06^</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ABI-CONUS_DSR07*</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ABI-CONUS_RSR07*</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ct val="25000"/>
                        <a:buFont typeface="Arial"/>
                        <a:buNone/>
                        <a:tabLst/>
                        <a:defRPr/>
                      </a:pPr>
                      <a:r>
                        <a:rPr lang="en-US" sz="1800" dirty="0">
                          <a:latin typeface="Calibri" panose="020F0502020204030204" pitchFamily="34" charset="0"/>
                        </a:rPr>
                        <a:t>Assess precision and accuracy of CONUS product for an extended period that includes seasonally representative number of independent measurements</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ea typeface="Times New Roman"/>
                          <a:cs typeface="Times New Roman"/>
                          <a:sym typeface="Times New Roman"/>
                        </a:rPr>
                        <a:t>ABI-MESO_DSR08*</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ct val="25000"/>
                        <a:buFont typeface="Arial"/>
                        <a:buNone/>
                        <a:tabLst/>
                        <a:defRPr/>
                      </a:pPr>
                      <a:r>
                        <a:rPr lang="en-US" sz="1800" dirty="0">
                          <a:latin typeface="Calibri" panose="020F0502020204030204" pitchFamily="34" charset="0"/>
                        </a:rPr>
                        <a:t>Assess precision and accuracy of MESO product for an extended period that includes seasonally representative number of independent measurements</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4645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GOES-R </a:t>
            </a:r>
            <a:r>
              <a:rPr lang="en-US" dirty="0"/>
              <a:t>DSR/RSR</a:t>
            </a:r>
            <a:r>
              <a:rPr lang="en-US" b="1" dirty="0"/>
              <a:t> Product </a:t>
            </a:r>
            <a:br>
              <a:rPr lang="en-US" b="1" dirty="0"/>
            </a:br>
            <a:r>
              <a:rPr lang="en-US" b="1" dirty="0"/>
              <a:t>Precedence Chain</a:t>
            </a:r>
          </a:p>
        </p:txBody>
      </p:sp>
      <p:sp>
        <p:nvSpPr>
          <p:cNvPr id="6" name="Rounded Rectangle 5"/>
          <p:cNvSpPr/>
          <p:nvPr/>
        </p:nvSpPr>
        <p:spPr>
          <a:xfrm>
            <a:off x="3564833" y="1732003"/>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4-level Cloud Mask</a:t>
            </a:r>
          </a:p>
        </p:txBody>
      </p:sp>
      <p:sp>
        <p:nvSpPr>
          <p:cNvPr id="7" name="Rounded Rectangle 6"/>
          <p:cNvSpPr/>
          <p:nvPr/>
        </p:nvSpPr>
        <p:spPr>
          <a:xfrm>
            <a:off x="6376794" y="3786693"/>
            <a:ext cx="2264115" cy="1867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Snow Mask</a:t>
            </a:r>
          </a:p>
          <a:p>
            <a:pPr marL="344488" indent="-344488">
              <a:buClr>
                <a:schemeClr val="bg1"/>
              </a:buClr>
              <a:buFont typeface="+mj-lt"/>
              <a:buAutoNum type="arabicPeriod"/>
            </a:pPr>
            <a:r>
              <a:rPr lang="en-US" sz="1800" b="1" dirty="0">
                <a:effectLst>
                  <a:outerShdw blurRad="38100" dist="38100" dir="2700000" algn="tl">
                    <a:srgbClr val="000000">
                      <a:alpha val="43137"/>
                    </a:srgbClr>
                  </a:outerShdw>
                </a:effectLst>
              </a:rPr>
              <a:t>ABI FSC product</a:t>
            </a:r>
          </a:p>
          <a:p>
            <a:pPr marL="344488" indent="-344488">
              <a:buClr>
                <a:schemeClr val="bg1"/>
              </a:buClr>
              <a:buFont typeface="+mj-lt"/>
              <a:buAutoNum type="arabicPeriod"/>
            </a:pPr>
            <a:r>
              <a:rPr lang="en-US" sz="1800" b="1" dirty="0">
                <a:effectLst>
                  <a:outerShdw blurRad="38100" dist="38100" dir="2700000" algn="tl">
                    <a:srgbClr val="000000">
                      <a:alpha val="43137"/>
                    </a:srgbClr>
                  </a:outerShdw>
                </a:effectLst>
              </a:rPr>
              <a:t>GFS water equivalent snow depth </a:t>
            </a:r>
          </a:p>
        </p:txBody>
      </p:sp>
      <p:sp>
        <p:nvSpPr>
          <p:cNvPr id="8" name="Rounded Rectangle 7"/>
          <p:cNvSpPr/>
          <p:nvPr/>
        </p:nvSpPr>
        <p:spPr>
          <a:xfrm>
            <a:off x="706986" y="4479214"/>
            <a:ext cx="2080564" cy="1582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TPW</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ABI product</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GFS product</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Climatology</a:t>
            </a:r>
          </a:p>
        </p:txBody>
      </p:sp>
      <p:sp>
        <p:nvSpPr>
          <p:cNvPr id="9" name="Rounded Rectangle 8"/>
          <p:cNvSpPr/>
          <p:nvPr/>
        </p:nvSpPr>
        <p:spPr>
          <a:xfrm>
            <a:off x="3564833" y="375373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DSR</a:t>
            </a:r>
          </a:p>
          <a:p>
            <a:pPr algn="ctr"/>
            <a:r>
              <a:rPr lang="en-US" sz="2000" b="1" dirty="0">
                <a:effectLst>
                  <a:outerShdw blurRad="38100" dist="38100" dir="2700000" algn="tl">
                    <a:srgbClr val="000000">
                      <a:alpha val="43137"/>
                    </a:srgbClr>
                  </a:outerShdw>
                </a:effectLst>
              </a:rPr>
              <a:t>RSR</a:t>
            </a:r>
          </a:p>
        </p:txBody>
      </p:sp>
      <p:sp>
        <p:nvSpPr>
          <p:cNvPr id="13" name="Rounded Rectangle 5">
            <a:extLst>
              <a:ext uri="{FF2B5EF4-FFF2-40B4-BE49-F238E27FC236}">
                <a16:creationId xmlns:a16="http://schemas.microsoft.com/office/drawing/2014/main" id="{6371EDBC-201B-49C4-A5C0-54B6A8D1506A}"/>
              </a:ext>
            </a:extLst>
          </p:cNvPr>
          <p:cNvSpPr/>
          <p:nvPr/>
        </p:nvSpPr>
        <p:spPr>
          <a:xfrm>
            <a:off x="706982" y="287382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Cloud &amp; Moisture Imagery</a:t>
            </a:r>
          </a:p>
        </p:txBody>
      </p:sp>
      <p:cxnSp>
        <p:nvCxnSpPr>
          <p:cNvPr id="16" name="Connector: Elbow 15">
            <a:extLst>
              <a:ext uri="{FF2B5EF4-FFF2-40B4-BE49-F238E27FC236}">
                <a16:creationId xmlns:a16="http://schemas.microsoft.com/office/drawing/2014/main" id="{F27BFA17-FEFE-4729-8264-6B43CBE03557}"/>
              </a:ext>
            </a:extLst>
          </p:cNvPr>
          <p:cNvCxnSpPr>
            <a:stCxn id="13" idx="0"/>
            <a:endCxn id="6" idx="1"/>
          </p:cNvCxnSpPr>
          <p:nvPr/>
        </p:nvCxnSpPr>
        <p:spPr>
          <a:xfrm rot="5400000" flipH="1" flipV="1">
            <a:off x="2343554" y="1652543"/>
            <a:ext cx="624988" cy="181756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55671D-E3D4-48E4-B89B-23BD26BE71C7}"/>
              </a:ext>
            </a:extLst>
          </p:cNvPr>
          <p:cNvCxnSpPr>
            <a:stCxn id="6" idx="2"/>
            <a:endCxn id="9" idx="0"/>
          </p:cNvCxnSpPr>
          <p:nvPr/>
        </p:nvCxnSpPr>
        <p:spPr>
          <a:xfrm>
            <a:off x="4605115" y="2765663"/>
            <a:ext cx="0" cy="9880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9E68422B-7D70-4EC2-98F4-43E7894AFDB5}"/>
              </a:ext>
            </a:extLst>
          </p:cNvPr>
          <p:cNvCxnSpPr>
            <a:stCxn id="7" idx="1"/>
            <a:endCxn id="9" idx="3"/>
          </p:cNvCxnSpPr>
          <p:nvPr/>
        </p:nvCxnSpPr>
        <p:spPr>
          <a:xfrm rot="10800000">
            <a:off x="5645398" y="4270561"/>
            <a:ext cx="731397" cy="44977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3A25AE25-1C66-4BE5-84A0-F8306924E14E}"/>
              </a:ext>
            </a:extLst>
          </p:cNvPr>
          <p:cNvCxnSpPr>
            <a:stCxn id="13" idx="3"/>
            <a:endCxn id="9" idx="1"/>
          </p:cNvCxnSpPr>
          <p:nvPr/>
        </p:nvCxnSpPr>
        <p:spPr>
          <a:xfrm>
            <a:off x="2787546" y="3390651"/>
            <a:ext cx="777287" cy="87991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289BEA-1679-45B5-8014-DA183617BF87}"/>
              </a:ext>
            </a:extLst>
          </p:cNvPr>
          <p:cNvCxnSpPr>
            <a:cxnSpLocks/>
            <a:stCxn id="8" idx="3"/>
            <a:endCxn id="9" idx="2"/>
          </p:cNvCxnSpPr>
          <p:nvPr/>
        </p:nvCxnSpPr>
        <p:spPr>
          <a:xfrm flipV="1">
            <a:off x="2787550" y="4787391"/>
            <a:ext cx="1817565" cy="4831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9E9DE464-DE65-4FB6-9CAE-563EE047F29A}"/>
              </a:ext>
            </a:extLst>
          </p:cNvPr>
          <p:cNvCxnSpPr>
            <a:cxnSpLocks/>
            <a:stCxn id="6" idx="0"/>
            <a:endCxn id="8" idx="1"/>
          </p:cNvCxnSpPr>
          <p:nvPr/>
        </p:nvCxnSpPr>
        <p:spPr>
          <a:xfrm rot="16200000" flipH="1" flipV="1">
            <a:off x="886780" y="1552208"/>
            <a:ext cx="3538541" cy="3898129"/>
          </a:xfrm>
          <a:prstGeom prst="bentConnector4">
            <a:avLst>
              <a:gd name="adj1" fmla="val -6460"/>
              <a:gd name="adj2" fmla="val 105864"/>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5</a:t>
            </a:fld>
            <a:endParaRPr lang="en-US" altLang="en-US" dirty="0">
              <a:solidFill>
                <a:prstClr val="white"/>
              </a:solidFill>
            </a:endParaRPr>
          </a:p>
        </p:txBody>
      </p:sp>
      <p:sp>
        <p:nvSpPr>
          <p:cNvPr id="4" name="TextBox 3">
            <a:extLst>
              <a:ext uri="{FF2B5EF4-FFF2-40B4-BE49-F238E27FC236}">
                <a16:creationId xmlns:a16="http://schemas.microsoft.com/office/drawing/2014/main" id="{D0634007-F580-431B-BB8F-944BCDC73DB2}"/>
              </a:ext>
            </a:extLst>
          </p:cNvPr>
          <p:cNvSpPr txBox="1"/>
          <p:nvPr/>
        </p:nvSpPr>
        <p:spPr>
          <a:xfrm>
            <a:off x="3176189" y="6119534"/>
            <a:ext cx="3821880" cy="523220"/>
          </a:xfrm>
          <a:prstGeom prst="rect">
            <a:avLst/>
          </a:prstGeom>
          <a:noFill/>
        </p:spPr>
        <p:txBody>
          <a:bodyPr wrap="none" rtlCol="0">
            <a:spAutoFit/>
          </a:bodyPr>
          <a:lstStyle/>
          <a:p>
            <a:r>
              <a:rPr lang="en-US" sz="2800" dirty="0">
                <a:solidFill>
                  <a:srgbClr val="FFC000"/>
                </a:solidFill>
              </a:rPr>
              <a:t>Indirect Path Algorithm</a:t>
            </a:r>
          </a:p>
        </p:txBody>
      </p:sp>
      <p:sp>
        <p:nvSpPr>
          <p:cNvPr id="17" name="Rounded Rectangle 16"/>
          <p:cNvSpPr/>
          <p:nvPr/>
        </p:nvSpPr>
        <p:spPr>
          <a:xfrm>
            <a:off x="6376794" y="1211105"/>
            <a:ext cx="2264115" cy="207545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Cloud phase, optical depth, droplet size, top height</a:t>
            </a:r>
          </a:p>
          <a:p>
            <a:pPr marL="274320" indent="-274320">
              <a:buClr>
                <a:schemeClr val="bg1"/>
              </a:buClr>
              <a:buAutoNum type="arabicPeriod"/>
            </a:pPr>
            <a:r>
              <a:rPr lang="en-US" sz="2000" b="1" dirty="0">
                <a:effectLst>
                  <a:outerShdw blurRad="38100" dist="38100" dir="2700000" algn="tl">
                    <a:srgbClr val="000000">
                      <a:alpha val="43137"/>
                    </a:srgbClr>
                  </a:outerShdw>
                </a:effectLst>
              </a:rPr>
              <a:t>ABI</a:t>
            </a:r>
          </a:p>
          <a:p>
            <a:pPr marL="274320" indent="-274320">
              <a:buClr>
                <a:schemeClr val="bg1"/>
              </a:buClr>
              <a:buAutoNum type="arabicPeriod"/>
            </a:pPr>
            <a:r>
              <a:rPr lang="en-US" sz="2000" b="1" dirty="0">
                <a:effectLst>
                  <a:outerShdw blurRad="38100" dist="38100" dir="2700000" algn="tl">
                    <a:srgbClr val="000000">
                      <a:alpha val="43137"/>
                    </a:srgbClr>
                  </a:outerShdw>
                </a:effectLst>
              </a:rPr>
              <a:t>Climatology</a:t>
            </a:r>
          </a:p>
        </p:txBody>
      </p:sp>
      <p:cxnSp>
        <p:nvCxnSpPr>
          <p:cNvPr id="14" name="Straight Arrow Connector 13"/>
          <p:cNvCxnSpPr>
            <a:stCxn id="6" idx="3"/>
            <a:endCxn id="17" idx="1"/>
          </p:cNvCxnSpPr>
          <p:nvPr/>
        </p:nvCxnSpPr>
        <p:spPr>
          <a:xfrm>
            <a:off x="5645397" y="2248833"/>
            <a:ext cx="73139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1E78A0BE-AE3C-417E-B3B6-983BB4752A47}"/>
              </a:ext>
            </a:extLst>
          </p:cNvPr>
          <p:cNvCxnSpPr>
            <a:cxnSpLocks/>
            <a:stCxn id="17" idx="2"/>
            <a:endCxn id="9" idx="0"/>
          </p:cNvCxnSpPr>
          <p:nvPr/>
        </p:nvCxnSpPr>
        <p:spPr>
          <a:xfrm rot="5400000">
            <a:off x="5823399" y="2068278"/>
            <a:ext cx="467170" cy="2903737"/>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2568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757007301"/>
              </p:ext>
            </p:extLst>
          </p:nvPr>
        </p:nvGraphicFramePr>
        <p:xfrm>
          <a:off x="139148" y="1671961"/>
          <a:ext cx="8865704" cy="1285240"/>
        </p:xfrm>
        <a:graphic>
          <a:graphicData uri="http://schemas.openxmlformats.org/drawingml/2006/table">
            <a:tbl>
              <a:tblPr firstRow="1" bandRow="1">
                <a:tableStyleId>{5C22544A-7EE6-4342-B048-85BDC9FD1C3A}</a:tableStyleId>
              </a:tblPr>
              <a:tblGrid>
                <a:gridCol w="1680027">
                  <a:extLst>
                    <a:ext uri="{9D8B030D-6E8A-4147-A177-3AD203B41FA5}">
                      <a16:colId xmlns:a16="http://schemas.microsoft.com/office/drawing/2014/main" val="20000"/>
                    </a:ext>
                  </a:extLst>
                </a:gridCol>
                <a:gridCol w="3016776">
                  <a:extLst>
                    <a:ext uri="{9D8B030D-6E8A-4147-A177-3AD203B41FA5}">
                      <a16:colId xmlns:a16="http://schemas.microsoft.com/office/drawing/2014/main" val="20001"/>
                    </a:ext>
                  </a:extLst>
                </a:gridCol>
                <a:gridCol w="1583703">
                  <a:extLst>
                    <a:ext uri="{9D8B030D-6E8A-4147-A177-3AD203B41FA5}">
                      <a16:colId xmlns:a16="http://schemas.microsoft.com/office/drawing/2014/main" val="20002"/>
                    </a:ext>
                  </a:extLst>
                </a:gridCol>
                <a:gridCol w="2585198">
                  <a:extLst>
                    <a:ext uri="{9D8B030D-6E8A-4147-A177-3AD203B41FA5}">
                      <a16:colId xmlns:a16="http://schemas.microsoft.com/office/drawing/2014/main" val="20003"/>
                    </a:ext>
                  </a:extLst>
                </a:gridCol>
              </a:tblGrid>
              <a:tr h="370840">
                <a:tc>
                  <a:txBody>
                    <a:bodyPr/>
                    <a:lstStyle/>
                    <a:p>
                      <a:pPr algn="ctr"/>
                      <a:r>
                        <a:rPr lang="en-US" sz="1800" dirty="0"/>
                        <a:t>Risk</a:t>
                      </a:r>
                      <a:r>
                        <a:rPr lang="en-US" sz="1800" baseline="0" dirty="0"/>
                        <a:t> Name</a:t>
                      </a:r>
                      <a:endParaRPr 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Mitigation</a:t>
                      </a:r>
                      <a:r>
                        <a:rPr lang="en-US" sz="1800" baseline="0" dirty="0"/>
                        <a:t> and Schedule</a:t>
                      </a:r>
                      <a:endParaRPr lang="en-US" sz="18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800" dirty="0"/>
                        <a:t>Update NTB coefficients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aseline="0" dirty="0"/>
                        <a:t>as discussed; </a:t>
                      </a:r>
                      <a:r>
                        <a:rPr lang="en-US" sz="1800" b="1" baseline="0" dirty="0"/>
                        <a:t>Priority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800" dirty="0"/>
                        <a:t>Extend G18 record used for developing empirical NTB; TBD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pSp>
        <p:nvGrpSpPr>
          <p:cNvPr id="9" name="Group 8"/>
          <p:cNvGrpSpPr/>
          <p:nvPr/>
        </p:nvGrpSpPr>
        <p:grpSpPr>
          <a:xfrm>
            <a:off x="2312127" y="6070479"/>
            <a:ext cx="4519746" cy="285874"/>
            <a:chOff x="148222" y="6494415"/>
            <a:chExt cx="8743983" cy="307777"/>
          </a:xfrm>
        </p:grpSpPr>
        <p:sp>
          <p:nvSpPr>
            <p:cNvPr id="14" name="TextBox 13"/>
            <p:cNvSpPr txBox="1"/>
            <p:nvPr/>
          </p:nvSpPr>
          <p:spPr>
            <a:xfrm>
              <a:off x="148222" y="6494415"/>
              <a:ext cx="3148280" cy="307777"/>
            </a:xfrm>
            <a:prstGeom prst="rect">
              <a:avLst/>
            </a:prstGeom>
            <a:solidFill>
              <a:srgbClr val="00B050"/>
            </a:solidFill>
          </p:spPr>
          <p:txBody>
            <a:bodyPr wrap="square" rtlCol="0">
              <a:spAutoFit/>
            </a:bodyPr>
            <a:lstStyle/>
            <a:p>
              <a:pPr algn="ctr"/>
              <a:r>
                <a:rPr lang="en-US" sz="1200" dirty="0">
                  <a:solidFill>
                    <a:schemeClr val="bg1"/>
                  </a:solidFill>
                </a:rPr>
                <a:t>Little Impact</a:t>
              </a:r>
            </a:p>
          </p:txBody>
        </p:sp>
        <p:sp>
          <p:nvSpPr>
            <p:cNvPr id="15" name="TextBox 14"/>
            <p:cNvSpPr txBox="1"/>
            <p:nvPr/>
          </p:nvSpPr>
          <p:spPr>
            <a:xfrm>
              <a:off x="3164282" y="6494415"/>
              <a:ext cx="2871215" cy="307777"/>
            </a:xfrm>
            <a:prstGeom prst="rect">
              <a:avLst/>
            </a:prstGeom>
            <a:solidFill>
              <a:srgbClr val="FFFF00"/>
            </a:solidFill>
          </p:spPr>
          <p:txBody>
            <a:bodyPr wrap="square" rtlCol="0">
              <a:spAutoFit/>
            </a:bodyPr>
            <a:lstStyle/>
            <a:p>
              <a:pPr algn="ctr"/>
              <a:r>
                <a:rPr lang="en-US" sz="1200" dirty="0"/>
                <a:t>Moderate Impact</a:t>
              </a:r>
            </a:p>
          </p:txBody>
        </p:sp>
        <p:sp>
          <p:nvSpPr>
            <p:cNvPr id="16" name="TextBox 15"/>
            <p:cNvSpPr txBox="1"/>
            <p:nvPr/>
          </p:nvSpPr>
          <p:spPr>
            <a:xfrm>
              <a:off x="6030133" y="6495709"/>
              <a:ext cx="2862072" cy="305185"/>
            </a:xfrm>
            <a:prstGeom prst="rect">
              <a:avLst/>
            </a:prstGeom>
            <a:solidFill>
              <a:srgbClr val="FF0000"/>
            </a:solidFill>
          </p:spPr>
          <p:txBody>
            <a:bodyPr wrap="square" rtlCol="0">
              <a:spAutoFit/>
            </a:bodyPr>
            <a:lstStyle/>
            <a:p>
              <a:pPr algn="ctr"/>
              <a:r>
                <a:rPr lang="en-US" sz="1200" dirty="0">
                  <a:solidFill>
                    <a:schemeClr val="bg1"/>
                  </a:solidFill>
                </a:rPr>
                <a:t>Big Impact</a:t>
              </a:r>
            </a:p>
          </p:txBody>
        </p:sp>
      </p:gr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50</a:t>
            </a:fld>
            <a:endParaRPr lang="en-US" sz="1200" b="0" i="0" u="none" strike="noStrike" cap="none">
              <a:solidFill>
                <a:schemeClr val="lt1"/>
              </a:solidFill>
              <a:latin typeface="Calibri"/>
              <a:ea typeface="Calibri"/>
              <a:cs typeface="Calibri"/>
              <a:sym typeface="Calibri"/>
            </a:endParaRPr>
          </a:p>
        </p:txBody>
      </p:sp>
      <p:sp>
        <p:nvSpPr>
          <p:cNvPr id="4" name="TextBox 3">
            <a:extLst>
              <a:ext uri="{FF2B5EF4-FFF2-40B4-BE49-F238E27FC236}">
                <a16:creationId xmlns:a16="http://schemas.microsoft.com/office/drawing/2014/main" id="{B27CF287-769F-4A91-B8B7-3D08DE799FE2}"/>
              </a:ext>
            </a:extLst>
          </p:cNvPr>
          <p:cNvSpPr txBox="1"/>
          <p:nvPr/>
        </p:nvSpPr>
        <p:spPr>
          <a:xfrm>
            <a:off x="139148" y="3121223"/>
            <a:ext cx="2709396" cy="307777"/>
          </a:xfrm>
          <a:prstGeom prst="rect">
            <a:avLst/>
          </a:prstGeom>
          <a:noFill/>
        </p:spPr>
        <p:txBody>
          <a:bodyPr wrap="none" rtlCol="0">
            <a:spAutoFit/>
          </a:bodyPr>
          <a:lstStyle/>
          <a:p>
            <a:r>
              <a:rPr lang="en-US" dirty="0">
                <a:solidFill>
                  <a:schemeClr val="bg1"/>
                </a:solidFill>
              </a:rPr>
              <a:t>NTB: narrowband-to-broadband</a:t>
            </a:r>
          </a:p>
        </p:txBody>
      </p:sp>
    </p:spTree>
    <p:extLst>
      <p:ext uri="{BB962C8B-B14F-4D97-AF65-F5344CB8AC3E}">
        <p14:creationId xmlns:p14="http://schemas.microsoft.com/office/powerpoint/2010/main" val="34920771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64845-AC99-49C3-ACE4-8ED45474F9F0}"/>
              </a:ext>
            </a:extLst>
          </p:cNvPr>
          <p:cNvSpPr>
            <a:spLocks noGrp="1"/>
          </p:cNvSpPr>
          <p:nvPr>
            <p:ph type="title"/>
          </p:nvPr>
        </p:nvSpPr>
        <p:spPr/>
        <p:txBody>
          <a:bodyPr/>
          <a:lstStyle/>
          <a:p>
            <a:r>
              <a:rPr lang="en-US" dirty="0"/>
              <a:t>Summary &amp; Recommendations</a:t>
            </a:r>
          </a:p>
        </p:txBody>
      </p:sp>
      <p:sp>
        <p:nvSpPr>
          <p:cNvPr id="6" name="Text Placeholder 5">
            <a:extLst>
              <a:ext uri="{FF2B5EF4-FFF2-40B4-BE49-F238E27FC236}">
                <a16:creationId xmlns:a16="http://schemas.microsoft.com/office/drawing/2014/main" id="{C45A90BF-9F3F-4864-B85A-222D1D3991DC}"/>
              </a:ext>
            </a:extLst>
          </p:cNvPr>
          <p:cNvSpPr>
            <a:spLocks noGrp="1"/>
          </p:cNvSpPr>
          <p:nvPr>
            <p:ph type="body" idx="1"/>
          </p:nvPr>
        </p:nvSpPr>
        <p:spPr/>
        <p:txBody>
          <a:bodyPr/>
          <a:lstStyle/>
          <a:p>
            <a:r>
              <a:rPr lang="en-US" dirty="0"/>
              <a:t>GOES-18 Shortwave Radiation Budget L2 Product Provisional PS-PVR</a:t>
            </a:r>
          </a:p>
        </p:txBody>
      </p:sp>
      <p:sp>
        <p:nvSpPr>
          <p:cNvPr id="4" name="Slide Number Placeholder 3">
            <a:extLst>
              <a:ext uri="{FF2B5EF4-FFF2-40B4-BE49-F238E27FC236}">
                <a16:creationId xmlns:a16="http://schemas.microsoft.com/office/drawing/2014/main" id="{7A1FB1D9-7809-4DA1-83BA-093117DF364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spTree>
    <p:extLst>
      <p:ext uri="{BB962C8B-B14F-4D97-AF65-F5344CB8AC3E}">
        <p14:creationId xmlns:p14="http://schemas.microsoft.com/office/powerpoint/2010/main" val="8773685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773" name="Shape 773"/>
          <p:cNvSpPr txBox="1">
            <a:spLocks noGrp="1"/>
          </p:cNvSpPr>
          <p:nvPr>
            <p:ph type="body" idx="1"/>
          </p:nvPr>
        </p:nvSpPr>
        <p:spPr>
          <a:xfrm>
            <a:off x="457199" y="1280160"/>
            <a:ext cx="8385243" cy="5296004"/>
          </a:xfrm>
          <a:prstGeom prst="rect">
            <a:avLst/>
          </a:prstGeom>
          <a:noFill/>
          <a:ln>
            <a:noFill/>
          </a:ln>
        </p:spPr>
        <p:txBody>
          <a:bodyPr lIns="91425" tIns="45700" rIns="91425" bIns="45700" anchor="t" anchorCtr="0">
            <a:normAutofit lnSpcReduction="10000"/>
          </a:bodyPr>
          <a:lstStyle/>
          <a:p>
            <a:pPr marL="233361" lvl="0" indent="-233361">
              <a:spcBef>
                <a:spcPts val="0"/>
              </a:spcBef>
              <a:buSzPct val="100000"/>
            </a:pPr>
            <a:r>
              <a:rPr lang="en-US" sz="2400" dirty="0">
                <a:solidFill>
                  <a:schemeClr val="bg1"/>
                </a:solidFill>
              </a:rPr>
              <a:t>Overall, the FD and CONUS DSR and RSR products are </a:t>
            </a:r>
            <a:r>
              <a:rPr lang="en-US" sz="2400" u="sng" dirty="0">
                <a:solidFill>
                  <a:schemeClr val="bg1"/>
                </a:solidFill>
              </a:rPr>
              <a:t>ready for operational and scientific use</a:t>
            </a:r>
          </a:p>
          <a:p>
            <a:pPr lvl="1" indent="-342900">
              <a:spcBef>
                <a:spcPts val="0"/>
              </a:spcBef>
              <a:buFont typeface="Calibri" panose="020F0502020204030204" pitchFamily="34" charset="0"/>
              <a:buChar char="‒"/>
            </a:pPr>
            <a:r>
              <a:rPr lang="en-US" sz="2000" dirty="0">
                <a:solidFill>
                  <a:schemeClr val="bg1"/>
                </a:solidFill>
              </a:rPr>
              <a:t>FD and CONUS RSR and DSR products from GOES West location are useable starting 09/28/2022 (clear sky mask product reached provisional). </a:t>
            </a:r>
          </a:p>
          <a:p>
            <a:pPr lvl="2" indent="-342900">
              <a:spcBef>
                <a:spcPts val="0"/>
              </a:spcBef>
              <a:buFont typeface="Calibri" panose="020F0502020204030204" pitchFamily="34" charset="0"/>
              <a:buChar char="‒"/>
            </a:pPr>
            <a:r>
              <a:rPr lang="en-US" sz="1600" dirty="0">
                <a:solidFill>
                  <a:schemeClr val="bg1"/>
                </a:solidFill>
              </a:rPr>
              <a:t>SRB retrievals are impacted by cloud phase product that is not yet provisional.  The impact magnitude varies; does not lead to significant G18-G17 differences.</a:t>
            </a:r>
          </a:p>
          <a:p>
            <a:pPr lvl="1" indent="-342900">
              <a:spcBef>
                <a:spcPts val="0"/>
              </a:spcBef>
              <a:buFont typeface="Calibri" panose="020F0502020204030204" pitchFamily="34" charset="0"/>
              <a:buChar char="‒"/>
            </a:pPr>
            <a:r>
              <a:rPr lang="en-US" sz="2000" dirty="0">
                <a:solidFill>
                  <a:schemeClr val="bg1"/>
                </a:solidFill>
              </a:rPr>
              <a:t>MESO products were not evaluated due to incorrect mapping or having no retrievals. </a:t>
            </a:r>
          </a:p>
          <a:p>
            <a:pPr lvl="1" indent="-342900">
              <a:spcBef>
                <a:spcPts val="0"/>
              </a:spcBef>
              <a:buFont typeface="Calibri" panose="020F0502020204030204" pitchFamily="34" charset="0"/>
              <a:buChar char="‒"/>
            </a:pPr>
            <a:r>
              <a:rPr lang="en-US" sz="2000" dirty="0">
                <a:solidFill>
                  <a:schemeClr val="bg1"/>
                </a:solidFill>
              </a:rPr>
              <a:t>In general, good quality retrievals are recommended for quantitative applications due to their better overall performance. </a:t>
            </a:r>
          </a:p>
          <a:p>
            <a:pPr marL="233361" indent="-233361">
              <a:spcBef>
                <a:spcPts val="1200"/>
              </a:spcBef>
            </a:pPr>
            <a:r>
              <a:rPr lang="en-US" sz="2400" dirty="0"/>
              <a:t>Measured RSR and DSR performance against reference data</a:t>
            </a:r>
          </a:p>
          <a:p>
            <a:pPr marL="633411" lvl="1" indent="-233361">
              <a:spcBef>
                <a:spcPts val="0"/>
              </a:spcBef>
            </a:pPr>
            <a:r>
              <a:rPr lang="en-US" sz="2000" dirty="0"/>
              <a:t>Accuracy and precision specs are met in all domains and ranges of DSR. </a:t>
            </a:r>
          </a:p>
          <a:p>
            <a:pPr marL="633411" lvl="1" indent="-233361">
              <a:spcBef>
                <a:spcPts val="0"/>
              </a:spcBef>
            </a:pPr>
            <a:r>
              <a:rPr lang="en-US" sz="2000" dirty="0"/>
              <a:t>RSR accuracy specs are met except in high range over FD. </a:t>
            </a:r>
          </a:p>
          <a:p>
            <a:pPr marL="633411" lvl="1" indent="-233361">
              <a:spcBef>
                <a:spcPts val="0"/>
              </a:spcBef>
            </a:pPr>
            <a:r>
              <a:rPr lang="en-US" sz="2000" dirty="0"/>
              <a:t>RSR precision specs are met except in high range over FD and CONUS.</a:t>
            </a:r>
          </a:p>
          <a:p>
            <a:pPr marL="633411" lvl="1" indent="-233361">
              <a:spcBef>
                <a:spcPts val="0"/>
              </a:spcBef>
            </a:pPr>
            <a:r>
              <a:rPr lang="en-US" sz="2000" dirty="0"/>
              <a:t>Updates will be needed for the narrow-to-broadband (NTB) transformation to further improve performance. (Requires collection of more G18 ABI and CERES data.)</a:t>
            </a:r>
          </a:p>
        </p:txBody>
      </p:sp>
      <p:sp>
        <p:nvSpPr>
          <p:cNvPr id="774" name="Shape 774"/>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52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08848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7D93-053B-4151-8F1D-4CEFAECA800D}"/>
              </a:ext>
            </a:extLst>
          </p:cNvPr>
          <p:cNvSpPr>
            <a:spLocks noGrp="1"/>
          </p:cNvSpPr>
          <p:nvPr>
            <p:ph type="title"/>
          </p:nvPr>
        </p:nvSpPr>
        <p:spPr/>
        <p:txBody>
          <a:bodyPr/>
          <a:lstStyle/>
          <a:p>
            <a:r>
              <a:rPr lang="en-US" dirty="0"/>
              <a:t>Recommendation</a:t>
            </a:r>
          </a:p>
        </p:txBody>
      </p:sp>
      <p:sp>
        <p:nvSpPr>
          <p:cNvPr id="3" name="Text Placeholder 2">
            <a:extLst>
              <a:ext uri="{FF2B5EF4-FFF2-40B4-BE49-F238E27FC236}">
                <a16:creationId xmlns:a16="http://schemas.microsoft.com/office/drawing/2014/main" id="{B3E90389-5A78-4A51-8A8E-1B3FC5C51348}"/>
              </a:ext>
            </a:extLst>
          </p:cNvPr>
          <p:cNvSpPr>
            <a:spLocks noGrp="1"/>
          </p:cNvSpPr>
          <p:nvPr>
            <p:ph type="body" idx="1"/>
          </p:nvPr>
        </p:nvSpPr>
        <p:spPr/>
        <p:txBody>
          <a:bodyPr/>
          <a:lstStyle/>
          <a:p>
            <a:r>
              <a:rPr lang="en-US" sz="2800" dirty="0"/>
              <a:t>AWG SRB Team believes that the GOES-18 L2 RSR and DSR Full Disk and CONUS products have reached Provisional Maturity, as defined by the GOES-R Program.</a:t>
            </a:r>
          </a:p>
          <a:p>
            <a:r>
              <a:rPr lang="en-US" sz="2800" dirty="0"/>
              <a:t>GOES-18 MESO DSR product has same mapping issue as GOES-16 and GOES-17, and will be described as a known issue in the README document.</a:t>
            </a:r>
          </a:p>
        </p:txBody>
      </p:sp>
      <p:sp>
        <p:nvSpPr>
          <p:cNvPr id="4" name="Slide Number Placeholder 3">
            <a:extLst>
              <a:ext uri="{FF2B5EF4-FFF2-40B4-BE49-F238E27FC236}">
                <a16:creationId xmlns:a16="http://schemas.microsoft.com/office/drawing/2014/main" id="{557D1FC3-22D5-4714-8B29-DFA39A97055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Tree>
    <p:extLst>
      <p:ext uri="{BB962C8B-B14F-4D97-AF65-F5344CB8AC3E}">
        <p14:creationId xmlns:p14="http://schemas.microsoft.com/office/powerpoint/2010/main" val="1712987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7815" y="4070017"/>
            <a:ext cx="7772400" cy="2340410"/>
          </a:xfrm>
        </p:spPr>
        <p:txBody>
          <a:bodyPr/>
          <a:lstStyle/>
          <a:p>
            <a:r>
              <a:rPr lang="en-US" dirty="0"/>
              <a:t>Supplements</a:t>
            </a:r>
            <a:br>
              <a:rPr lang="en-US" dirty="0"/>
            </a:br>
            <a:br>
              <a:rPr lang="en-US" sz="1400" dirty="0"/>
            </a:br>
            <a:r>
              <a:rPr lang="en-US" sz="1600" dirty="0"/>
              <a:t>Supplement A: Visual Inspection of MESO product</a:t>
            </a:r>
            <a:br>
              <a:rPr lang="en-US" sz="1600" dirty="0"/>
            </a:br>
            <a:r>
              <a:rPr lang="en-US" sz="1600" dirty="0"/>
              <a:t>Supplement B: Visual Inspection of M4 product</a:t>
            </a:r>
            <a:br>
              <a:rPr lang="en-US" sz="1600" dirty="0"/>
            </a:br>
            <a:r>
              <a:rPr lang="en-US" sz="1600" dirty="0"/>
              <a:t>Supplement C: Comparison with GOES-16</a:t>
            </a:r>
            <a:br>
              <a:rPr lang="en-US" sz="1600" dirty="0"/>
            </a:br>
            <a:r>
              <a:rPr lang="en-US" sz="1600" dirty="0"/>
              <a:t>Supplement D: Empirical NTB</a:t>
            </a:r>
            <a:br>
              <a:rPr lang="en-US" sz="1600" dirty="0"/>
            </a:br>
            <a:r>
              <a:rPr lang="en-US" sz="1600" dirty="0"/>
              <a:t>Supplement E: Impact of G18 ABI Band 2 calibration adjustment</a:t>
            </a:r>
            <a:endParaRPr lang="en-US" dirty="0"/>
          </a:p>
        </p:txBody>
      </p:sp>
      <p:sp>
        <p:nvSpPr>
          <p:cNvPr id="3" name="Text Placeholder 2"/>
          <p:cNvSpPr>
            <a:spLocks noGrp="1"/>
          </p:cNvSpPr>
          <p:nvPr>
            <p:ph type="body" idx="1"/>
          </p:nvPr>
        </p:nvSpPr>
        <p:spPr>
          <a:xfrm>
            <a:off x="837815" y="2569830"/>
            <a:ext cx="7772400" cy="1500187"/>
          </a:xfrm>
        </p:spPr>
        <p:txBody>
          <a:bodyPr/>
          <a:lstStyle/>
          <a:p>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4420190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 A</a:t>
            </a:r>
            <a:br>
              <a:rPr lang="en-US" dirty="0"/>
            </a:br>
            <a:r>
              <a:rPr lang="en-US" dirty="0"/>
              <a:t>Visual Inspection of meso product</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55</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6893487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ABI-MESO_DSR03</a:t>
            </a:r>
          </a:p>
        </p:txBody>
      </p:sp>
      <p:sp>
        <p:nvSpPr>
          <p:cNvPr id="3" name="Text Placeholder 2"/>
          <p:cNvSpPr>
            <a:spLocks noGrp="1"/>
          </p:cNvSpPr>
          <p:nvPr>
            <p:ph type="body" idx="1"/>
          </p:nvPr>
        </p:nvSpPr>
        <p:spPr>
          <a:xfrm>
            <a:off x="457200" y="1280160"/>
            <a:ext cx="8229600" cy="1355464"/>
          </a:xfrm>
        </p:spPr>
        <p:txBody>
          <a:bodyPr>
            <a:normAutofit lnSpcReduction="10000"/>
          </a:bodyPr>
          <a:lstStyle/>
          <a:p>
            <a:r>
              <a:rPr lang="en-US" sz="2600" dirty="0"/>
              <a:t>M6 MESO-1 DSR product is within range although located out side of area “seen” by GOES-18 </a:t>
            </a:r>
          </a:p>
          <a:p>
            <a:pPr lvl="1"/>
            <a:r>
              <a:rPr lang="en-US" sz="2200" dirty="0"/>
              <a:t>Good DQF retrievals were used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56</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5E9B883D-9AC0-459C-8AAB-D1B2B62A61FE}"/>
              </a:ext>
            </a:extLst>
          </p:cNvPr>
          <p:cNvPicPr>
            <a:picLocks noChangeAspect="1"/>
          </p:cNvPicPr>
          <p:nvPr/>
        </p:nvPicPr>
        <p:blipFill>
          <a:blip r:embed="rId2"/>
          <a:stretch>
            <a:fillRect/>
          </a:stretch>
        </p:blipFill>
        <p:spPr>
          <a:xfrm>
            <a:off x="731520" y="2575747"/>
            <a:ext cx="3840480" cy="3840480"/>
          </a:xfrm>
          <a:prstGeom prst="rect">
            <a:avLst/>
          </a:prstGeom>
        </p:spPr>
      </p:pic>
      <p:pic>
        <p:nvPicPr>
          <p:cNvPr id="7" name="Picture 6">
            <a:extLst>
              <a:ext uri="{FF2B5EF4-FFF2-40B4-BE49-F238E27FC236}">
                <a16:creationId xmlns:a16="http://schemas.microsoft.com/office/drawing/2014/main" id="{BE095603-5F19-410A-84D0-4C0FB56FDA20}"/>
              </a:ext>
            </a:extLst>
          </p:cNvPr>
          <p:cNvPicPr>
            <a:picLocks noChangeAspect="1"/>
          </p:cNvPicPr>
          <p:nvPr/>
        </p:nvPicPr>
        <p:blipFill>
          <a:blip r:embed="rId3"/>
          <a:stretch>
            <a:fillRect/>
          </a:stretch>
        </p:blipFill>
        <p:spPr>
          <a:xfrm>
            <a:off x="4572000" y="2575747"/>
            <a:ext cx="3840480" cy="3840480"/>
          </a:xfrm>
          <a:prstGeom prst="rect">
            <a:avLst/>
          </a:prstGeom>
        </p:spPr>
      </p:pic>
    </p:spTree>
    <p:extLst>
      <p:ext uri="{BB962C8B-B14F-4D97-AF65-F5344CB8AC3E}">
        <p14:creationId xmlns:p14="http://schemas.microsoft.com/office/powerpoint/2010/main" val="42633867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ABI-MESO_DSR03</a:t>
            </a:r>
          </a:p>
        </p:txBody>
      </p:sp>
      <p:sp>
        <p:nvSpPr>
          <p:cNvPr id="3" name="Text Placeholder 2"/>
          <p:cNvSpPr>
            <a:spLocks noGrp="1"/>
          </p:cNvSpPr>
          <p:nvPr>
            <p:ph type="body" idx="1"/>
          </p:nvPr>
        </p:nvSpPr>
        <p:spPr>
          <a:xfrm>
            <a:off x="457200" y="1280160"/>
            <a:ext cx="8229600" cy="1355464"/>
          </a:xfrm>
        </p:spPr>
        <p:txBody>
          <a:bodyPr>
            <a:normAutofit lnSpcReduction="10000"/>
          </a:bodyPr>
          <a:lstStyle/>
          <a:p>
            <a:r>
              <a:rPr lang="en-US" sz="2600" dirty="0"/>
              <a:t>M6 MESO-2 DSR product is within range although located out side of area “seen” by GOES-18 </a:t>
            </a:r>
          </a:p>
          <a:p>
            <a:pPr lvl="1"/>
            <a:r>
              <a:rPr lang="en-US" sz="2200" dirty="0"/>
              <a:t>Good DQF retrievals were used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57</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8" name="Picture 7">
            <a:extLst>
              <a:ext uri="{FF2B5EF4-FFF2-40B4-BE49-F238E27FC236}">
                <a16:creationId xmlns:a16="http://schemas.microsoft.com/office/drawing/2014/main" id="{74DFCAA6-5E42-4815-92B8-7FF71E955A67}"/>
              </a:ext>
            </a:extLst>
          </p:cNvPr>
          <p:cNvPicPr>
            <a:picLocks noChangeAspect="1"/>
          </p:cNvPicPr>
          <p:nvPr/>
        </p:nvPicPr>
        <p:blipFill>
          <a:blip r:embed="rId2"/>
          <a:stretch>
            <a:fillRect/>
          </a:stretch>
        </p:blipFill>
        <p:spPr>
          <a:xfrm>
            <a:off x="731520" y="2575747"/>
            <a:ext cx="3840480" cy="3840480"/>
          </a:xfrm>
          <a:prstGeom prst="rect">
            <a:avLst/>
          </a:prstGeom>
        </p:spPr>
      </p:pic>
      <p:pic>
        <p:nvPicPr>
          <p:cNvPr id="9" name="Picture 8">
            <a:extLst>
              <a:ext uri="{FF2B5EF4-FFF2-40B4-BE49-F238E27FC236}">
                <a16:creationId xmlns:a16="http://schemas.microsoft.com/office/drawing/2014/main" id="{0D6DE711-C750-4F38-A047-FBAFBAA8CE5A}"/>
              </a:ext>
            </a:extLst>
          </p:cNvPr>
          <p:cNvPicPr>
            <a:picLocks noChangeAspect="1"/>
          </p:cNvPicPr>
          <p:nvPr/>
        </p:nvPicPr>
        <p:blipFill>
          <a:blip r:embed="rId3"/>
          <a:stretch>
            <a:fillRect/>
          </a:stretch>
        </p:blipFill>
        <p:spPr>
          <a:xfrm>
            <a:off x="4572000" y="2575747"/>
            <a:ext cx="3840480" cy="3840480"/>
          </a:xfrm>
          <a:prstGeom prst="rect">
            <a:avLst/>
          </a:prstGeom>
        </p:spPr>
      </p:pic>
    </p:spTree>
    <p:extLst>
      <p:ext uri="{BB962C8B-B14F-4D97-AF65-F5344CB8AC3E}">
        <p14:creationId xmlns:p14="http://schemas.microsoft.com/office/powerpoint/2010/main" val="3907405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 B</a:t>
            </a:r>
            <a:br>
              <a:rPr lang="en-US" dirty="0"/>
            </a:br>
            <a:r>
              <a:rPr lang="en-US" dirty="0"/>
              <a:t>Visual Inspection of M4 product</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9119726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ABI-FD_RSR04</a:t>
            </a:r>
          </a:p>
        </p:txBody>
      </p:sp>
      <p:sp>
        <p:nvSpPr>
          <p:cNvPr id="3" name="Text Placeholder 2"/>
          <p:cNvSpPr>
            <a:spLocks noGrp="1"/>
          </p:cNvSpPr>
          <p:nvPr>
            <p:ph type="body" idx="1"/>
          </p:nvPr>
        </p:nvSpPr>
        <p:spPr>
          <a:xfrm>
            <a:off x="457200" y="1280160"/>
            <a:ext cx="8229600" cy="1355464"/>
          </a:xfrm>
        </p:spPr>
        <p:txBody>
          <a:bodyPr>
            <a:normAutofit/>
          </a:bodyPr>
          <a:lstStyle/>
          <a:p>
            <a:r>
              <a:rPr lang="en-US" sz="2600" dirty="0"/>
              <a:t>M4 FD RSR product is within range</a:t>
            </a:r>
          </a:p>
          <a:p>
            <a:pPr lvl="1"/>
            <a:r>
              <a:rPr lang="en-US" sz="2200" dirty="0"/>
              <a:t>Good DQF retrievals were used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59</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7" name="Picture 6">
            <a:extLst>
              <a:ext uri="{FF2B5EF4-FFF2-40B4-BE49-F238E27FC236}">
                <a16:creationId xmlns:a16="http://schemas.microsoft.com/office/drawing/2014/main" id="{3F6B0131-9169-482F-81D5-2AE2230262EF}"/>
              </a:ext>
            </a:extLst>
          </p:cNvPr>
          <p:cNvPicPr>
            <a:picLocks noChangeAspect="1"/>
          </p:cNvPicPr>
          <p:nvPr/>
        </p:nvPicPr>
        <p:blipFill>
          <a:blip r:embed="rId2"/>
          <a:stretch>
            <a:fillRect/>
          </a:stretch>
        </p:blipFill>
        <p:spPr>
          <a:xfrm>
            <a:off x="4572000" y="2377440"/>
            <a:ext cx="3840480" cy="3840480"/>
          </a:xfrm>
          <a:prstGeom prst="rect">
            <a:avLst/>
          </a:prstGeom>
        </p:spPr>
      </p:pic>
      <p:pic>
        <p:nvPicPr>
          <p:cNvPr id="9" name="Picture 8">
            <a:extLst>
              <a:ext uri="{FF2B5EF4-FFF2-40B4-BE49-F238E27FC236}">
                <a16:creationId xmlns:a16="http://schemas.microsoft.com/office/drawing/2014/main" id="{E776A117-A0DC-4291-B7D3-433C0A5B8716}"/>
              </a:ext>
            </a:extLst>
          </p:cNvPr>
          <p:cNvPicPr>
            <a:picLocks noChangeAspect="1"/>
          </p:cNvPicPr>
          <p:nvPr/>
        </p:nvPicPr>
        <p:blipFill>
          <a:blip r:embed="rId3"/>
          <a:stretch>
            <a:fillRect/>
          </a:stretch>
        </p:blipFill>
        <p:spPr>
          <a:xfrm>
            <a:off x="792480" y="2377440"/>
            <a:ext cx="3840480" cy="3840480"/>
          </a:xfrm>
          <a:prstGeom prst="rect">
            <a:avLst/>
          </a:prstGeom>
        </p:spPr>
      </p:pic>
    </p:spTree>
    <p:extLst>
      <p:ext uri="{BB962C8B-B14F-4D97-AF65-F5344CB8AC3E}">
        <p14:creationId xmlns:p14="http://schemas.microsoft.com/office/powerpoint/2010/main" val="893374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Pre-Provisional Time-Line</a:t>
            </a:r>
          </a:p>
        </p:txBody>
      </p:sp>
      <p:sp>
        <p:nvSpPr>
          <p:cNvPr id="4" name="Text Placeholder 3"/>
          <p:cNvSpPr>
            <a:spLocks noGrp="1"/>
          </p:cNvSpPr>
          <p:nvPr>
            <p:ph type="body" idx="1"/>
          </p:nvPr>
        </p:nvSpPr>
        <p:spPr>
          <a:xfrm>
            <a:off x="457200" y="1280160"/>
            <a:ext cx="8229600" cy="4937760"/>
          </a:xfrm>
        </p:spPr>
        <p:txBody>
          <a:bodyPr/>
          <a:lstStyle/>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01 Mar 2022  </a:t>
            </a:r>
            <a:r>
              <a:rPr lang="en-US" sz="2400" kern="1200" dirty="0">
                <a:ln w="0"/>
                <a:solidFill>
                  <a:prstClr val="white"/>
                </a:solidFill>
                <a:effectLst>
                  <a:outerShdw blurRad="38100" dist="19050" dir="2700000" algn="tl" rotWithShape="0">
                    <a:prstClr val="black">
                      <a:alpha val="40000"/>
                    </a:prstClr>
                  </a:outerShdw>
                </a:effectLst>
              </a:rPr>
              <a:t>GOES-T Launch</a:t>
            </a:r>
          </a:p>
          <a:p>
            <a:pPr marL="285750" indent="-285750">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rPr>
              <a:t>11 May 2022</a:t>
            </a:r>
            <a:r>
              <a:rPr lang="en-US" sz="2800" b="1" kern="1200" dirty="0">
                <a:ln w="0"/>
                <a:solidFill>
                  <a:srgbClr val="99FF66"/>
                </a:solidFill>
                <a:effectLst>
                  <a:outerShdw blurRad="38100" dist="19050" dir="2700000" algn="tl" rotWithShape="0">
                    <a:prstClr val="black">
                      <a:alpha val="40000"/>
                    </a:prstClr>
                  </a:outerShdw>
                </a:effectLst>
              </a:rPr>
              <a:t> </a:t>
            </a:r>
            <a:r>
              <a:rPr lang="en-US" sz="2800" b="1" kern="1200" dirty="0">
                <a:ln w="0"/>
                <a:solidFill>
                  <a:schemeClr val="bg1"/>
                </a:solidFill>
                <a:effectLst>
                  <a:outerShdw blurRad="38100" dist="19050" dir="2700000" algn="tl" rotWithShape="0">
                    <a:prstClr val="black">
                      <a:alpha val="40000"/>
                    </a:prstClr>
                  </a:outerShdw>
                </a:effectLst>
              </a:rPr>
              <a:t>GOES-18 SRB is at </a:t>
            </a:r>
            <a:r>
              <a:rPr lang="en-US" sz="2800" b="1" kern="1200" dirty="0">
                <a:ln w="0"/>
                <a:solidFill>
                  <a:prstClr val="white"/>
                </a:solidFill>
                <a:effectLst>
                  <a:outerShdw blurRad="38100" dist="19050" dir="2700000" algn="tl" rotWithShape="0">
                    <a:prstClr val="black">
                      <a:alpha val="40000"/>
                    </a:prstClr>
                  </a:outerShdw>
                </a:effectLst>
              </a:rPr>
              <a:t>Beta Maturity</a:t>
            </a:r>
            <a:endParaRPr lang="en-US" sz="2800" kern="1200" dirty="0">
              <a:ln w="0"/>
              <a:solidFill>
                <a:prstClr val="white"/>
              </a:solidFill>
              <a:effectLst>
                <a:outerShdw blurRad="38100" dist="19050" dir="2700000" algn="tl" rotWithShape="0">
                  <a:prstClr val="black">
                    <a:alpha val="40000"/>
                  </a:prstClr>
                </a:outerShdw>
              </a:effectLst>
            </a:endParaRP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16 May–15 Jul 2022 </a:t>
            </a:r>
            <a:r>
              <a:rPr lang="en-US" sz="2400" kern="1200" dirty="0">
                <a:ln w="0"/>
                <a:solidFill>
                  <a:schemeClr val="bg1"/>
                </a:solidFill>
                <a:effectLst>
                  <a:outerShdw blurRad="38100" dist="19050" dir="2700000" algn="tl" rotWithShape="0">
                    <a:prstClr val="black">
                      <a:alpha val="40000"/>
                    </a:prstClr>
                  </a:outerShdw>
                </a:effectLst>
              </a:rPr>
              <a:t>Spacecraft drift to West slot</a:t>
            </a:r>
            <a:endParaRPr lang="en-US" sz="2400" kern="1200" dirty="0">
              <a:ln w="0"/>
              <a:solidFill>
                <a:srgbClr val="FFFF00"/>
              </a:solidFill>
              <a:effectLst>
                <a:outerShdw blurRad="38100" dist="19050" dir="2700000" algn="tl" rotWithShape="0">
                  <a:prstClr val="black">
                    <a:alpha val="40000"/>
                  </a:prstClr>
                </a:outerShdw>
              </a:effectLst>
            </a:endParaRP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25 Jul 2022 </a:t>
            </a:r>
            <a:r>
              <a:rPr lang="en-US" sz="2400" kern="1200" dirty="0">
                <a:ln w="0"/>
                <a:solidFill>
                  <a:schemeClr val="bg1"/>
                </a:solidFill>
                <a:effectLst>
                  <a:outerShdw blurRad="38100" dist="19050" dir="2700000" algn="tl" rotWithShape="0">
                    <a:prstClr val="black">
                      <a:alpha val="40000"/>
                    </a:prstClr>
                  </a:outerShdw>
                </a:effectLst>
              </a:rPr>
              <a:t>Band 2 calibration adjustment</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27 Jul 2022 </a:t>
            </a:r>
            <a:r>
              <a:rPr lang="en-US" sz="2400" kern="1200" dirty="0">
                <a:ln w="0"/>
                <a:solidFill>
                  <a:schemeClr val="bg1"/>
                </a:solidFill>
                <a:effectLst>
                  <a:outerShdw blurRad="38100" dist="19050" dir="2700000" algn="tl" rotWithShape="0">
                    <a:prstClr val="black">
                      <a:alpha val="40000"/>
                    </a:prstClr>
                  </a:outerShdw>
                </a:effectLst>
              </a:rPr>
              <a:t>L1b data reached Provisional</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28 Sept 2022 </a:t>
            </a:r>
            <a:r>
              <a:rPr lang="en-US" sz="2400" kern="1200" dirty="0">
                <a:ln w="0"/>
                <a:solidFill>
                  <a:schemeClr val="bg1"/>
                </a:solidFill>
                <a:effectLst>
                  <a:outerShdw blurRad="38100" dist="19050" dir="2700000" algn="tl" rotWithShape="0">
                    <a:prstClr val="black">
                      <a:alpha val="40000"/>
                    </a:prstClr>
                  </a:outerShdw>
                </a:effectLst>
              </a:rPr>
              <a:t>Clear-sky mask reached Provisional </a:t>
            </a:r>
          </a:p>
          <a:p>
            <a:pPr lvl="1" indent="-228600">
              <a:spcBef>
                <a:spcPts val="0"/>
              </a:spcBef>
            </a:pPr>
            <a:r>
              <a:rPr lang="en-US" sz="2400" dirty="0">
                <a:solidFill>
                  <a:schemeClr val="bg1"/>
                </a:solidFill>
              </a:rPr>
              <a:t>Cloud phase and cloud height products are not yet Provisional maturity</a:t>
            </a:r>
            <a:endParaRPr lang="en-US" sz="2000" kern="1200" dirty="0">
              <a:ln w="0"/>
              <a:solidFill>
                <a:prstClr val="white"/>
              </a:solidFill>
              <a:effectLst>
                <a:outerShdw blurRad="38100" dist="19050" dir="2700000" algn="tl" rotWithShape="0">
                  <a:prstClr val="black">
                    <a:alpha val="40000"/>
                  </a:prstClr>
                </a:outerShdw>
              </a:effectLst>
            </a:endParaRPr>
          </a:p>
          <a:p>
            <a:pPr marL="285750" indent="-285750">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rPr>
              <a:t>9 Nov 2022</a:t>
            </a:r>
            <a:r>
              <a:rPr lang="en-US" sz="2800" b="1" kern="1200" dirty="0">
                <a:ln w="0"/>
                <a:solidFill>
                  <a:srgbClr val="99FF66"/>
                </a:solidFill>
                <a:effectLst>
                  <a:outerShdw blurRad="38100" dist="19050" dir="2700000" algn="tl" rotWithShape="0">
                    <a:prstClr val="black">
                      <a:alpha val="40000"/>
                    </a:prstClr>
                  </a:outerShdw>
                </a:effectLst>
              </a:rPr>
              <a:t> </a:t>
            </a:r>
            <a:r>
              <a:rPr lang="en-US" sz="2800" b="1" kern="1200" dirty="0">
                <a:ln w="0"/>
                <a:solidFill>
                  <a:schemeClr val="bg1"/>
                </a:solidFill>
                <a:effectLst>
                  <a:outerShdw blurRad="38100" dist="19050" dir="2700000" algn="tl" rotWithShape="0">
                    <a:prstClr val="black">
                      <a:alpha val="40000"/>
                    </a:prstClr>
                  </a:outerShdw>
                </a:effectLst>
              </a:rPr>
              <a:t>GOES-18 SRB </a:t>
            </a:r>
            <a:r>
              <a:rPr lang="en-US" sz="2800" b="1" kern="1200" dirty="0">
                <a:ln w="0"/>
                <a:solidFill>
                  <a:prstClr val="white"/>
                </a:solidFill>
                <a:effectLst>
                  <a:outerShdw blurRad="38100" dist="19050" dir="2700000" algn="tl" rotWithShape="0">
                    <a:prstClr val="black">
                      <a:alpha val="40000"/>
                    </a:prstClr>
                  </a:outerShdw>
                </a:effectLst>
              </a:rPr>
              <a:t>PS-PVR Provisional</a:t>
            </a:r>
          </a:p>
          <a:p>
            <a:endParaRPr lang="en-US" dirty="0"/>
          </a:p>
        </p:txBody>
      </p:sp>
      <p:sp>
        <p:nvSpPr>
          <p:cNvPr id="3" name="Slide Number Placeholder 2"/>
          <p:cNvSpPr>
            <a:spLocks noGrp="1"/>
          </p:cNvSpPr>
          <p:nvPr>
            <p:ph type="sldNum" idx="12"/>
          </p:nvPr>
        </p:nvSpPr>
        <p:spPr/>
        <p:txBody>
          <a:bodyPr/>
          <a:lstStyle/>
          <a:p>
            <a:fld id="{615ADB79-25D6-47C0-AB51-22A13A0BBB50}" type="slidenum">
              <a:rPr lang="en-US" altLang="en-US" smtClean="0">
                <a:solidFill>
                  <a:prstClr val="white"/>
                </a:solidFill>
              </a:rPr>
              <a:pPr/>
              <a:t>6</a:t>
            </a:fld>
            <a:endParaRPr lang="en-US" altLang="en-US" dirty="0">
              <a:solidFill>
                <a:prstClr val="white"/>
              </a:solidFill>
            </a:endParaRPr>
          </a:p>
        </p:txBody>
      </p:sp>
    </p:spTree>
    <p:extLst>
      <p:ext uri="{BB962C8B-B14F-4D97-AF65-F5344CB8AC3E}">
        <p14:creationId xmlns:p14="http://schemas.microsoft.com/office/powerpoint/2010/main" val="37883178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ABI-FD_DSR04</a:t>
            </a:r>
          </a:p>
        </p:txBody>
      </p:sp>
      <p:sp>
        <p:nvSpPr>
          <p:cNvPr id="3" name="Text Placeholder 2"/>
          <p:cNvSpPr>
            <a:spLocks noGrp="1"/>
          </p:cNvSpPr>
          <p:nvPr>
            <p:ph type="body" idx="1"/>
          </p:nvPr>
        </p:nvSpPr>
        <p:spPr>
          <a:xfrm>
            <a:off x="457200" y="1280160"/>
            <a:ext cx="8229600" cy="1355464"/>
          </a:xfrm>
        </p:spPr>
        <p:txBody>
          <a:bodyPr>
            <a:normAutofit/>
          </a:bodyPr>
          <a:lstStyle/>
          <a:p>
            <a:r>
              <a:rPr lang="en-US" sz="2600" dirty="0"/>
              <a:t>M4 FD DSR product is within range</a:t>
            </a:r>
          </a:p>
          <a:p>
            <a:pPr lvl="1"/>
            <a:r>
              <a:rPr lang="en-US" sz="2200" dirty="0"/>
              <a:t>Good DQF retrievals were used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EE442CAA-7241-46D7-8004-DE3536D61F11}"/>
              </a:ext>
            </a:extLst>
          </p:cNvPr>
          <p:cNvPicPr>
            <a:picLocks noChangeAspect="1"/>
          </p:cNvPicPr>
          <p:nvPr/>
        </p:nvPicPr>
        <p:blipFill>
          <a:blip r:embed="rId2"/>
          <a:stretch>
            <a:fillRect/>
          </a:stretch>
        </p:blipFill>
        <p:spPr>
          <a:xfrm>
            <a:off x="4617720" y="2377440"/>
            <a:ext cx="3840480" cy="3840480"/>
          </a:xfrm>
          <a:prstGeom prst="rect">
            <a:avLst/>
          </a:prstGeom>
        </p:spPr>
      </p:pic>
      <p:pic>
        <p:nvPicPr>
          <p:cNvPr id="9" name="Picture 8">
            <a:extLst>
              <a:ext uri="{FF2B5EF4-FFF2-40B4-BE49-F238E27FC236}">
                <a16:creationId xmlns:a16="http://schemas.microsoft.com/office/drawing/2014/main" id="{0A7F7901-7539-4E81-93E5-3E9762E2B425}"/>
              </a:ext>
            </a:extLst>
          </p:cNvPr>
          <p:cNvPicPr>
            <a:picLocks noChangeAspect="1"/>
          </p:cNvPicPr>
          <p:nvPr/>
        </p:nvPicPr>
        <p:blipFill>
          <a:blip r:embed="rId3"/>
          <a:stretch>
            <a:fillRect/>
          </a:stretch>
        </p:blipFill>
        <p:spPr>
          <a:xfrm>
            <a:off x="777240" y="2377440"/>
            <a:ext cx="3840480" cy="3840480"/>
          </a:xfrm>
          <a:prstGeom prst="rect">
            <a:avLst/>
          </a:prstGeom>
        </p:spPr>
      </p:pic>
    </p:spTree>
    <p:extLst>
      <p:ext uri="{BB962C8B-B14F-4D97-AF65-F5344CB8AC3E}">
        <p14:creationId xmlns:p14="http://schemas.microsoft.com/office/powerpoint/2010/main" val="771009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ABI-CONUS_RSR05</a:t>
            </a:r>
          </a:p>
        </p:txBody>
      </p:sp>
      <p:sp>
        <p:nvSpPr>
          <p:cNvPr id="3" name="Text Placeholder 2"/>
          <p:cNvSpPr>
            <a:spLocks noGrp="1"/>
          </p:cNvSpPr>
          <p:nvPr>
            <p:ph type="body" idx="1"/>
          </p:nvPr>
        </p:nvSpPr>
        <p:spPr>
          <a:xfrm>
            <a:off x="457200" y="1280160"/>
            <a:ext cx="8229600" cy="1355464"/>
          </a:xfrm>
        </p:spPr>
        <p:txBody>
          <a:bodyPr>
            <a:normAutofit/>
          </a:bodyPr>
          <a:lstStyle/>
          <a:p>
            <a:r>
              <a:rPr lang="en-US" sz="2600" dirty="0"/>
              <a:t>M4 CONUS RSR product is within range</a:t>
            </a:r>
          </a:p>
          <a:p>
            <a:pPr lvl="1"/>
            <a:r>
              <a:rPr lang="en-US" sz="2200" dirty="0"/>
              <a:t>Good DQF retrievals were used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61</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10" name="Picture 9">
            <a:extLst>
              <a:ext uri="{FF2B5EF4-FFF2-40B4-BE49-F238E27FC236}">
                <a16:creationId xmlns:a16="http://schemas.microsoft.com/office/drawing/2014/main" id="{A85E1432-69AA-4A20-B002-E46DD600E354}"/>
              </a:ext>
            </a:extLst>
          </p:cNvPr>
          <p:cNvPicPr>
            <a:picLocks noChangeAspect="1"/>
          </p:cNvPicPr>
          <p:nvPr/>
        </p:nvPicPr>
        <p:blipFill>
          <a:blip r:embed="rId2"/>
          <a:stretch>
            <a:fillRect/>
          </a:stretch>
        </p:blipFill>
        <p:spPr>
          <a:xfrm>
            <a:off x="5061294" y="2377440"/>
            <a:ext cx="3547872" cy="3547872"/>
          </a:xfrm>
          <a:prstGeom prst="rect">
            <a:avLst/>
          </a:prstGeom>
        </p:spPr>
      </p:pic>
      <p:pic>
        <p:nvPicPr>
          <p:cNvPr id="6" name="Picture 5">
            <a:extLst>
              <a:ext uri="{FF2B5EF4-FFF2-40B4-BE49-F238E27FC236}">
                <a16:creationId xmlns:a16="http://schemas.microsoft.com/office/drawing/2014/main" id="{ED3AD734-182C-4262-B7C4-4D6E23330D81}"/>
              </a:ext>
            </a:extLst>
          </p:cNvPr>
          <p:cNvPicPr>
            <a:picLocks noChangeAspect="1"/>
          </p:cNvPicPr>
          <p:nvPr/>
        </p:nvPicPr>
        <p:blipFill>
          <a:blip r:embed="rId3"/>
          <a:stretch>
            <a:fillRect/>
          </a:stretch>
        </p:blipFill>
        <p:spPr>
          <a:xfrm>
            <a:off x="539496" y="2377440"/>
            <a:ext cx="4569510" cy="3547872"/>
          </a:xfrm>
          <a:prstGeom prst="rect">
            <a:avLst/>
          </a:prstGeom>
        </p:spPr>
      </p:pic>
    </p:spTree>
    <p:extLst>
      <p:ext uri="{BB962C8B-B14F-4D97-AF65-F5344CB8AC3E}">
        <p14:creationId xmlns:p14="http://schemas.microsoft.com/office/powerpoint/2010/main" val="1854385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ABI-CONUS_DSR05</a:t>
            </a:r>
          </a:p>
        </p:txBody>
      </p:sp>
      <p:sp>
        <p:nvSpPr>
          <p:cNvPr id="3" name="Text Placeholder 2"/>
          <p:cNvSpPr>
            <a:spLocks noGrp="1"/>
          </p:cNvSpPr>
          <p:nvPr>
            <p:ph type="body" idx="1"/>
          </p:nvPr>
        </p:nvSpPr>
        <p:spPr>
          <a:xfrm>
            <a:off x="457200" y="1280160"/>
            <a:ext cx="8229600" cy="1355464"/>
          </a:xfrm>
        </p:spPr>
        <p:txBody>
          <a:bodyPr>
            <a:normAutofit/>
          </a:bodyPr>
          <a:lstStyle/>
          <a:p>
            <a:r>
              <a:rPr lang="en-US" sz="2600" dirty="0"/>
              <a:t>M4 CONUS DSR product is within range</a:t>
            </a:r>
          </a:p>
          <a:p>
            <a:pPr lvl="1"/>
            <a:r>
              <a:rPr lang="en-US" sz="2200" dirty="0"/>
              <a:t>Good DQF retrievals were used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62</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9" name="Picture 8">
            <a:extLst>
              <a:ext uri="{FF2B5EF4-FFF2-40B4-BE49-F238E27FC236}">
                <a16:creationId xmlns:a16="http://schemas.microsoft.com/office/drawing/2014/main" id="{9E6B5A19-F845-4D6C-B17E-7EC1EBF83AD4}"/>
              </a:ext>
            </a:extLst>
          </p:cNvPr>
          <p:cNvPicPr>
            <a:picLocks noChangeAspect="1"/>
          </p:cNvPicPr>
          <p:nvPr/>
        </p:nvPicPr>
        <p:blipFill>
          <a:blip r:embed="rId3"/>
          <a:stretch>
            <a:fillRect/>
          </a:stretch>
        </p:blipFill>
        <p:spPr>
          <a:xfrm>
            <a:off x="5065776" y="2377440"/>
            <a:ext cx="3547872" cy="3547872"/>
          </a:xfrm>
          <a:prstGeom prst="rect">
            <a:avLst/>
          </a:prstGeom>
        </p:spPr>
      </p:pic>
      <p:pic>
        <p:nvPicPr>
          <p:cNvPr id="7" name="Picture 6">
            <a:extLst>
              <a:ext uri="{FF2B5EF4-FFF2-40B4-BE49-F238E27FC236}">
                <a16:creationId xmlns:a16="http://schemas.microsoft.com/office/drawing/2014/main" id="{B6980138-FA0D-47E4-A03C-D9019C9ED85E}"/>
              </a:ext>
            </a:extLst>
          </p:cNvPr>
          <p:cNvPicPr>
            <a:picLocks noChangeAspect="1"/>
          </p:cNvPicPr>
          <p:nvPr/>
        </p:nvPicPr>
        <p:blipFill>
          <a:blip r:embed="rId4"/>
          <a:stretch>
            <a:fillRect/>
          </a:stretch>
        </p:blipFill>
        <p:spPr>
          <a:xfrm>
            <a:off x="539496" y="2377440"/>
            <a:ext cx="4569511" cy="3547872"/>
          </a:xfrm>
          <a:prstGeom prst="rect">
            <a:avLst/>
          </a:prstGeom>
        </p:spPr>
      </p:pic>
    </p:spTree>
    <p:extLst>
      <p:ext uri="{BB962C8B-B14F-4D97-AF65-F5344CB8AC3E}">
        <p14:creationId xmlns:p14="http://schemas.microsoft.com/office/powerpoint/2010/main" val="2862590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Visual Comparison Summary</a:t>
            </a:r>
          </a:p>
        </p:txBody>
      </p:sp>
      <p:sp>
        <p:nvSpPr>
          <p:cNvPr id="773" name="Shape 773"/>
          <p:cNvSpPr txBox="1">
            <a:spLocks noGrp="1"/>
          </p:cNvSpPr>
          <p:nvPr>
            <p:ph type="body" idx="1"/>
          </p:nvPr>
        </p:nvSpPr>
        <p:spPr>
          <a:xfrm>
            <a:off x="457199" y="1280160"/>
            <a:ext cx="8385243" cy="5296004"/>
          </a:xfrm>
          <a:prstGeom prst="rect">
            <a:avLst/>
          </a:prstGeom>
          <a:noFill/>
          <a:ln>
            <a:noFill/>
          </a:ln>
        </p:spPr>
        <p:txBody>
          <a:bodyPr lIns="91425" tIns="45700" rIns="91425" bIns="45700" anchor="t" anchorCtr="0">
            <a:noAutofit/>
          </a:bodyPr>
          <a:lstStyle/>
          <a:p>
            <a:pPr marL="233361" lvl="0" indent="-233361">
              <a:spcBef>
                <a:spcPts val="0"/>
              </a:spcBef>
              <a:buSzPct val="100000"/>
            </a:pPr>
            <a:r>
              <a:rPr lang="en-US" sz="2800" dirty="0">
                <a:solidFill>
                  <a:schemeClr val="bg1"/>
                </a:solidFill>
              </a:rPr>
              <a:t>GOES-18 RSR and DSR products are displayed and checked on a daily basis.</a:t>
            </a:r>
          </a:p>
          <a:p>
            <a:pPr marL="233361" lvl="0" indent="-233361">
              <a:spcBef>
                <a:spcPts val="0"/>
              </a:spcBef>
              <a:buSzPct val="100000"/>
            </a:pPr>
            <a:r>
              <a:rPr lang="en-US" sz="2800" dirty="0">
                <a:solidFill>
                  <a:schemeClr val="bg1"/>
                </a:solidFill>
              </a:rPr>
              <a:t>All FD and CONUS M6 and M4 products are within required measurement range.</a:t>
            </a:r>
          </a:p>
          <a:p>
            <a:pPr marL="690561" lvl="1" indent="-233361">
              <a:spcBef>
                <a:spcPts val="0"/>
              </a:spcBef>
              <a:buSzPct val="100000"/>
            </a:pPr>
            <a:r>
              <a:rPr lang="en-US" sz="2400" dirty="0">
                <a:solidFill>
                  <a:schemeClr val="bg1"/>
                </a:solidFill>
              </a:rPr>
              <a:t>MESO products are located outside of area “seen” by GOES-18</a:t>
            </a:r>
          </a:p>
          <a:p>
            <a:pPr marL="233361" lvl="0" indent="-233361">
              <a:spcBef>
                <a:spcPts val="0"/>
              </a:spcBef>
              <a:buSzPct val="100000"/>
            </a:pPr>
            <a:r>
              <a:rPr lang="en-US" sz="2800" dirty="0">
                <a:solidFill>
                  <a:schemeClr val="bg1"/>
                </a:solidFill>
              </a:rPr>
              <a:t>Assessment: </a:t>
            </a:r>
            <a:r>
              <a:rPr lang="en-US" sz="2800" dirty="0">
                <a:solidFill>
                  <a:srgbClr val="00B050"/>
                </a:solidFill>
              </a:rPr>
              <a:t>PASSED</a:t>
            </a:r>
          </a:p>
          <a:p>
            <a:pPr marL="690561" lvl="1" indent="-233361">
              <a:spcBef>
                <a:spcPts val="0"/>
              </a:spcBef>
              <a:buSzPct val="100000"/>
            </a:pPr>
            <a:r>
              <a:rPr lang="en-US" sz="2400" dirty="0">
                <a:solidFill>
                  <a:schemeClr val="bg1"/>
                </a:solidFill>
              </a:rPr>
              <a:t>Range results indicate product is sufficiently reasonable to begin accuracy assessment. </a:t>
            </a:r>
          </a:p>
          <a:p>
            <a:pPr marL="233361" indent="-233361">
              <a:spcBef>
                <a:spcPts val="1200"/>
              </a:spcBef>
            </a:pPr>
            <a:endParaRPr lang="en-US" sz="2000" dirty="0"/>
          </a:p>
        </p:txBody>
      </p:sp>
      <p:sp>
        <p:nvSpPr>
          <p:cNvPr id="774" name="Shape 774"/>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63</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674292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 C</a:t>
            </a:r>
            <a:br>
              <a:rPr lang="en-US" dirty="0"/>
            </a:br>
            <a:r>
              <a:rPr lang="en-US" dirty="0"/>
              <a:t>Comparison with GOES-16</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4968449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used</a:t>
            </a:r>
          </a:p>
        </p:txBody>
      </p:sp>
      <p:sp>
        <p:nvSpPr>
          <p:cNvPr id="3" name="Text Placeholder 2"/>
          <p:cNvSpPr>
            <a:spLocks noGrp="1"/>
          </p:cNvSpPr>
          <p:nvPr>
            <p:ph type="body" idx="1"/>
          </p:nvPr>
        </p:nvSpPr>
        <p:spPr/>
        <p:txBody>
          <a:bodyPr>
            <a:normAutofit/>
          </a:bodyPr>
          <a:lstStyle/>
          <a:p>
            <a:r>
              <a:rPr lang="en-US" dirty="0"/>
              <a:t>RSR and DSR FD products in G18-G16 overlap area on Aug 11, 2022.</a:t>
            </a:r>
          </a:p>
          <a:p>
            <a:r>
              <a:rPr lang="en-US" dirty="0"/>
              <a:t>Comparison with reference data over the same stations for period Jul 28 – Sept 30, 2022. </a:t>
            </a:r>
          </a:p>
          <a:p>
            <a:pPr lvl="1"/>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65</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2416076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G18/G16 CONUS Flux Comparison: 21 UTC on 8/11/22</a:t>
            </a:r>
          </a:p>
        </p:txBody>
      </p:sp>
      <p:sp>
        <p:nvSpPr>
          <p:cNvPr id="3" name="Text Placeholder 2"/>
          <p:cNvSpPr>
            <a:spLocks noGrp="1"/>
          </p:cNvSpPr>
          <p:nvPr>
            <p:ph type="body" idx="1"/>
          </p:nvPr>
        </p:nvSpPr>
        <p:spPr/>
        <p:txBody>
          <a:bodyPr>
            <a:normAutofit/>
          </a:bodyPr>
          <a:lstStyle/>
          <a:p>
            <a:r>
              <a:rPr lang="en-US" sz="2600" dirty="0"/>
              <a:t>G18 DSRC (L) and G16 DSRC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66</a:t>
            </a:fld>
            <a:endParaRPr lang="en-US"/>
          </a:p>
        </p:txBody>
      </p:sp>
      <p:sp>
        <p:nvSpPr>
          <p:cNvPr id="6" name="TextBox 5"/>
          <p:cNvSpPr txBox="1"/>
          <p:nvPr/>
        </p:nvSpPr>
        <p:spPr>
          <a:xfrm>
            <a:off x="694944" y="5457217"/>
            <a:ext cx="7991855" cy="707886"/>
          </a:xfrm>
          <a:prstGeom prst="rect">
            <a:avLst/>
          </a:prstGeom>
          <a:noFill/>
        </p:spPr>
        <p:txBody>
          <a:bodyPr wrap="square" rtlCol="0">
            <a:spAutoFit/>
          </a:bodyPr>
          <a:lstStyle/>
          <a:p>
            <a:r>
              <a:rPr lang="en-US" sz="2000" dirty="0">
                <a:solidFill>
                  <a:schemeClr val="bg1"/>
                </a:solidFill>
              </a:rPr>
              <a:t>G18 and G16 CONUS domains cover mostly different areas, but in the common area the products are visually similar.</a:t>
            </a:r>
          </a:p>
        </p:txBody>
      </p:sp>
      <p:pic>
        <p:nvPicPr>
          <p:cNvPr id="11" name="Picture 10">
            <a:extLst>
              <a:ext uri="{FF2B5EF4-FFF2-40B4-BE49-F238E27FC236}">
                <a16:creationId xmlns:a16="http://schemas.microsoft.com/office/drawing/2014/main" id="{44522F25-D1E6-4CAE-83F8-9B68B569A2B7}"/>
              </a:ext>
            </a:extLst>
          </p:cNvPr>
          <p:cNvPicPr>
            <a:picLocks noChangeAspect="1"/>
          </p:cNvPicPr>
          <p:nvPr/>
        </p:nvPicPr>
        <p:blipFill>
          <a:blip r:embed="rId2"/>
          <a:stretch>
            <a:fillRect/>
          </a:stretch>
        </p:blipFill>
        <p:spPr>
          <a:xfrm>
            <a:off x="4535424" y="2098705"/>
            <a:ext cx="4121981" cy="3200400"/>
          </a:xfrm>
          <a:prstGeom prst="rect">
            <a:avLst/>
          </a:prstGeom>
        </p:spPr>
      </p:pic>
      <p:pic>
        <p:nvPicPr>
          <p:cNvPr id="13" name="Picture 12">
            <a:extLst>
              <a:ext uri="{FF2B5EF4-FFF2-40B4-BE49-F238E27FC236}">
                <a16:creationId xmlns:a16="http://schemas.microsoft.com/office/drawing/2014/main" id="{A53C2CA6-5A7C-48EA-BE03-B5174DD5ABDA}"/>
              </a:ext>
            </a:extLst>
          </p:cNvPr>
          <p:cNvPicPr>
            <a:picLocks noChangeAspect="1"/>
          </p:cNvPicPr>
          <p:nvPr/>
        </p:nvPicPr>
        <p:blipFill>
          <a:blip r:embed="rId3"/>
          <a:stretch>
            <a:fillRect/>
          </a:stretch>
        </p:blipFill>
        <p:spPr>
          <a:xfrm>
            <a:off x="694944" y="2098705"/>
            <a:ext cx="4121981" cy="3200400"/>
          </a:xfrm>
          <a:prstGeom prst="rect">
            <a:avLst/>
          </a:prstGeom>
        </p:spPr>
      </p:pic>
    </p:spTree>
    <p:extLst>
      <p:ext uri="{BB962C8B-B14F-4D97-AF65-F5344CB8AC3E}">
        <p14:creationId xmlns:p14="http://schemas.microsoft.com/office/powerpoint/2010/main" val="22283343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G18/G16 CONUS Flux Comparison: 21 UTC on 8/11/22</a:t>
            </a:r>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a:t>G18 RSRC (L) and G16 RSRC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67</a:t>
            </a:fld>
            <a:endParaRPr lang="en-US"/>
          </a:p>
        </p:txBody>
      </p:sp>
      <p:sp>
        <p:nvSpPr>
          <p:cNvPr id="7" name="TextBox 6"/>
          <p:cNvSpPr txBox="1"/>
          <p:nvPr/>
        </p:nvSpPr>
        <p:spPr>
          <a:xfrm>
            <a:off x="694944" y="5457217"/>
            <a:ext cx="7991855" cy="707886"/>
          </a:xfrm>
          <a:prstGeom prst="rect">
            <a:avLst/>
          </a:prstGeom>
          <a:noFill/>
        </p:spPr>
        <p:txBody>
          <a:bodyPr wrap="square" rtlCol="0">
            <a:spAutoFit/>
          </a:bodyPr>
          <a:lstStyle/>
          <a:p>
            <a:r>
              <a:rPr lang="en-US" sz="2000" dirty="0">
                <a:solidFill>
                  <a:schemeClr val="bg1"/>
                </a:solidFill>
              </a:rPr>
              <a:t>G18 and G16 CONUS domains cover mostly different areas, but in the common area the products are visually similar.</a:t>
            </a:r>
          </a:p>
        </p:txBody>
      </p:sp>
      <p:pic>
        <p:nvPicPr>
          <p:cNvPr id="9" name="Picture 8">
            <a:extLst>
              <a:ext uri="{FF2B5EF4-FFF2-40B4-BE49-F238E27FC236}">
                <a16:creationId xmlns:a16="http://schemas.microsoft.com/office/drawing/2014/main" id="{3821B6B1-13B9-4022-BFC5-DC6420E0E466}"/>
              </a:ext>
            </a:extLst>
          </p:cNvPr>
          <p:cNvPicPr>
            <a:picLocks noChangeAspect="1"/>
          </p:cNvPicPr>
          <p:nvPr/>
        </p:nvPicPr>
        <p:blipFill>
          <a:blip r:embed="rId3"/>
          <a:stretch>
            <a:fillRect/>
          </a:stretch>
        </p:blipFill>
        <p:spPr>
          <a:xfrm>
            <a:off x="4535424" y="2098705"/>
            <a:ext cx="4121981" cy="3200400"/>
          </a:xfrm>
          <a:prstGeom prst="rect">
            <a:avLst/>
          </a:prstGeom>
        </p:spPr>
      </p:pic>
      <p:pic>
        <p:nvPicPr>
          <p:cNvPr id="11" name="Picture 10">
            <a:extLst>
              <a:ext uri="{FF2B5EF4-FFF2-40B4-BE49-F238E27FC236}">
                <a16:creationId xmlns:a16="http://schemas.microsoft.com/office/drawing/2014/main" id="{29CF1327-3BB6-4C22-A8F7-3761A32B9F75}"/>
              </a:ext>
            </a:extLst>
          </p:cNvPr>
          <p:cNvPicPr>
            <a:picLocks noChangeAspect="1"/>
          </p:cNvPicPr>
          <p:nvPr/>
        </p:nvPicPr>
        <p:blipFill>
          <a:blip r:embed="rId4"/>
          <a:stretch>
            <a:fillRect/>
          </a:stretch>
        </p:blipFill>
        <p:spPr>
          <a:xfrm>
            <a:off x="694944" y="2098705"/>
            <a:ext cx="4121981" cy="3200400"/>
          </a:xfrm>
          <a:prstGeom prst="rect">
            <a:avLst/>
          </a:prstGeom>
        </p:spPr>
      </p:pic>
    </p:spTree>
    <p:extLst>
      <p:ext uri="{BB962C8B-B14F-4D97-AF65-F5344CB8AC3E}">
        <p14:creationId xmlns:p14="http://schemas.microsoft.com/office/powerpoint/2010/main" val="14974928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 difference in the overlap area at 21 UTC on 8/11/22</a:t>
            </a:r>
          </a:p>
        </p:txBody>
      </p:sp>
      <p:sp>
        <p:nvSpPr>
          <p:cNvPr id="3" name="Text Placeholder 2"/>
          <p:cNvSpPr>
            <a:spLocks noGrp="1"/>
          </p:cNvSpPr>
          <p:nvPr>
            <p:ph type="body" idx="1"/>
          </p:nvPr>
        </p:nvSpPr>
        <p:spPr>
          <a:xfrm>
            <a:off x="5737138" y="1221840"/>
            <a:ext cx="3089228" cy="4937760"/>
          </a:xfrm>
        </p:spPr>
        <p:txBody>
          <a:bodyPr>
            <a:normAutofit fontScale="85000" lnSpcReduction="20000"/>
          </a:bodyPr>
          <a:lstStyle/>
          <a:p>
            <a:pPr marL="25400" indent="0">
              <a:buNone/>
            </a:pPr>
            <a:r>
              <a:rPr lang="en-US" sz="2600" b="1" dirty="0"/>
              <a:t>PLPT tests ABI-CONUS DSR02 and RSR02</a:t>
            </a:r>
          </a:p>
          <a:p>
            <a:pPr marL="346075" indent="-320675"/>
            <a:r>
              <a:rPr lang="en-US" sz="2600" dirty="0"/>
              <a:t>Distributions of CONUS G18 DSR and RSR are similar to those from G16.</a:t>
            </a:r>
          </a:p>
          <a:p>
            <a:pPr marL="346075" indent="-320675"/>
            <a:r>
              <a:rPr lang="en-US" sz="2600" dirty="0"/>
              <a:t>Largest number of G18 – G16 differences are clustered around the zero value.</a:t>
            </a:r>
          </a:p>
          <a:p>
            <a:pPr marL="346075" indent="-320675"/>
            <a:r>
              <a:rPr lang="en-US" sz="2600" dirty="0"/>
              <a:t>The mean G18 - G16 DSR and RSR differences are -4 and 8 Wm</a:t>
            </a:r>
            <a:r>
              <a:rPr lang="en-US" sz="2600" baseline="30000" dirty="0"/>
              <a:t>-2</a:t>
            </a:r>
            <a:r>
              <a:rPr lang="en-US" sz="2600" dirty="0"/>
              <a:t>, respectively. Somewhat larger than those from G18-G17.</a:t>
            </a:r>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68</a:t>
            </a:fld>
            <a:endParaRPr lang="en-US"/>
          </a:p>
        </p:txBody>
      </p:sp>
      <p:pic>
        <p:nvPicPr>
          <p:cNvPr id="26" name="Picture 25">
            <a:extLst>
              <a:ext uri="{FF2B5EF4-FFF2-40B4-BE49-F238E27FC236}">
                <a16:creationId xmlns:a16="http://schemas.microsoft.com/office/drawing/2014/main" id="{C1CDDCBD-9417-4816-A6CC-97102A868510}"/>
              </a:ext>
            </a:extLst>
          </p:cNvPr>
          <p:cNvPicPr>
            <a:picLocks noChangeAspect="1"/>
          </p:cNvPicPr>
          <p:nvPr/>
        </p:nvPicPr>
        <p:blipFill>
          <a:blip r:embed="rId2"/>
          <a:stretch>
            <a:fillRect/>
          </a:stretch>
        </p:blipFill>
        <p:spPr>
          <a:xfrm>
            <a:off x="103472" y="3955983"/>
            <a:ext cx="2743200" cy="2743200"/>
          </a:xfrm>
          <a:prstGeom prst="rect">
            <a:avLst/>
          </a:prstGeom>
        </p:spPr>
      </p:pic>
      <p:pic>
        <p:nvPicPr>
          <p:cNvPr id="30" name="Picture 29">
            <a:extLst>
              <a:ext uri="{FF2B5EF4-FFF2-40B4-BE49-F238E27FC236}">
                <a16:creationId xmlns:a16="http://schemas.microsoft.com/office/drawing/2014/main" id="{96C18D5B-A529-4012-9D4D-F855FB69B0EF}"/>
              </a:ext>
            </a:extLst>
          </p:cNvPr>
          <p:cNvPicPr>
            <a:picLocks noChangeAspect="1"/>
          </p:cNvPicPr>
          <p:nvPr/>
        </p:nvPicPr>
        <p:blipFill>
          <a:blip r:embed="rId3"/>
          <a:stretch>
            <a:fillRect/>
          </a:stretch>
        </p:blipFill>
        <p:spPr>
          <a:xfrm>
            <a:off x="2846672" y="3955983"/>
            <a:ext cx="2743200" cy="2743200"/>
          </a:xfrm>
          <a:prstGeom prst="rect">
            <a:avLst/>
          </a:prstGeom>
        </p:spPr>
      </p:pic>
      <p:pic>
        <p:nvPicPr>
          <p:cNvPr id="32" name="Picture 31">
            <a:extLst>
              <a:ext uri="{FF2B5EF4-FFF2-40B4-BE49-F238E27FC236}">
                <a16:creationId xmlns:a16="http://schemas.microsoft.com/office/drawing/2014/main" id="{EA98BCBD-9BCC-487B-A8C3-5EDF5CD3845C}"/>
              </a:ext>
            </a:extLst>
          </p:cNvPr>
          <p:cNvPicPr>
            <a:picLocks noChangeAspect="1"/>
          </p:cNvPicPr>
          <p:nvPr/>
        </p:nvPicPr>
        <p:blipFill>
          <a:blip r:embed="rId4"/>
          <a:stretch>
            <a:fillRect/>
          </a:stretch>
        </p:blipFill>
        <p:spPr>
          <a:xfrm>
            <a:off x="2846672" y="1212783"/>
            <a:ext cx="2743200" cy="2743200"/>
          </a:xfrm>
          <a:prstGeom prst="rect">
            <a:avLst/>
          </a:prstGeom>
        </p:spPr>
      </p:pic>
      <p:pic>
        <p:nvPicPr>
          <p:cNvPr id="28" name="Picture 27">
            <a:extLst>
              <a:ext uri="{FF2B5EF4-FFF2-40B4-BE49-F238E27FC236}">
                <a16:creationId xmlns:a16="http://schemas.microsoft.com/office/drawing/2014/main" id="{368777B9-B136-4245-B515-504277662813}"/>
              </a:ext>
            </a:extLst>
          </p:cNvPr>
          <p:cNvPicPr>
            <a:picLocks noChangeAspect="1"/>
          </p:cNvPicPr>
          <p:nvPr/>
        </p:nvPicPr>
        <p:blipFill>
          <a:blip r:embed="rId5"/>
          <a:stretch>
            <a:fillRect/>
          </a:stretch>
        </p:blipFill>
        <p:spPr>
          <a:xfrm>
            <a:off x="103472" y="1212783"/>
            <a:ext cx="2743200" cy="2743200"/>
          </a:xfrm>
          <a:prstGeom prst="rect">
            <a:avLst/>
          </a:prstGeom>
        </p:spPr>
      </p:pic>
    </p:spTree>
    <p:extLst>
      <p:ext uri="{BB962C8B-B14F-4D97-AF65-F5344CB8AC3E}">
        <p14:creationId xmlns:p14="http://schemas.microsoft.com/office/powerpoint/2010/main" val="28577206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G18/G16 FD Flux Comparison: 21 UTC on 8/11/22</a:t>
            </a:r>
          </a:p>
        </p:txBody>
      </p:sp>
      <p:sp>
        <p:nvSpPr>
          <p:cNvPr id="3" name="Text Placeholder 2"/>
          <p:cNvSpPr>
            <a:spLocks noGrp="1"/>
          </p:cNvSpPr>
          <p:nvPr>
            <p:ph type="body" idx="1"/>
          </p:nvPr>
        </p:nvSpPr>
        <p:spPr>
          <a:xfrm>
            <a:off x="457200" y="1280160"/>
            <a:ext cx="8229600" cy="5441315"/>
          </a:xfrm>
        </p:spPr>
        <p:txBody>
          <a:bodyPr>
            <a:normAutofit/>
          </a:bodyPr>
          <a:lstStyle/>
          <a:p>
            <a:r>
              <a:rPr lang="en-US" sz="2600" dirty="0"/>
              <a:t>G18 DSRF (L) and G16 DSRF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69</a:t>
            </a:fld>
            <a:endParaRPr lang="en-US"/>
          </a:p>
        </p:txBody>
      </p:sp>
      <p:pic>
        <p:nvPicPr>
          <p:cNvPr id="8" name="Picture 7">
            <a:extLst>
              <a:ext uri="{FF2B5EF4-FFF2-40B4-BE49-F238E27FC236}">
                <a16:creationId xmlns:a16="http://schemas.microsoft.com/office/drawing/2014/main" id="{BB975F18-2173-404F-84A4-9C8F38A3E036}"/>
              </a:ext>
            </a:extLst>
          </p:cNvPr>
          <p:cNvPicPr>
            <a:picLocks noChangeAspect="1"/>
          </p:cNvPicPr>
          <p:nvPr/>
        </p:nvPicPr>
        <p:blipFill>
          <a:blip r:embed="rId2"/>
          <a:stretch>
            <a:fillRect/>
          </a:stretch>
        </p:blipFill>
        <p:spPr>
          <a:xfrm>
            <a:off x="4530852" y="2098705"/>
            <a:ext cx="3840480" cy="3840480"/>
          </a:xfrm>
          <a:prstGeom prst="rect">
            <a:avLst/>
          </a:prstGeom>
        </p:spPr>
      </p:pic>
      <p:pic>
        <p:nvPicPr>
          <p:cNvPr id="10" name="Picture 9">
            <a:extLst>
              <a:ext uri="{FF2B5EF4-FFF2-40B4-BE49-F238E27FC236}">
                <a16:creationId xmlns:a16="http://schemas.microsoft.com/office/drawing/2014/main" id="{1C62687F-FD0A-40F2-93CA-7428835DC9F6}"/>
              </a:ext>
            </a:extLst>
          </p:cNvPr>
          <p:cNvPicPr>
            <a:picLocks noChangeAspect="1"/>
          </p:cNvPicPr>
          <p:nvPr/>
        </p:nvPicPr>
        <p:blipFill>
          <a:blip r:embed="rId3"/>
          <a:stretch>
            <a:fillRect/>
          </a:stretch>
        </p:blipFill>
        <p:spPr>
          <a:xfrm>
            <a:off x="690372" y="2098705"/>
            <a:ext cx="3840480" cy="3840480"/>
          </a:xfrm>
          <a:prstGeom prst="rect">
            <a:avLst/>
          </a:prstGeom>
        </p:spPr>
      </p:pic>
      <p:sp>
        <p:nvSpPr>
          <p:cNvPr id="7" name="TextBox 6">
            <a:extLst>
              <a:ext uri="{FF2B5EF4-FFF2-40B4-BE49-F238E27FC236}">
                <a16:creationId xmlns:a16="http://schemas.microsoft.com/office/drawing/2014/main" id="{77F776F8-8976-4F16-8A46-9FFE6BD9CFB0}"/>
              </a:ext>
            </a:extLst>
          </p:cNvPr>
          <p:cNvSpPr txBox="1"/>
          <p:nvPr/>
        </p:nvSpPr>
        <p:spPr>
          <a:xfrm>
            <a:off x="690372" y="6013589"/>
            <a:ext cx="7991855" cy="400110"/>
          </a:xfrm>
          <a:prstGeom prst="rect">
            <a:avLst/>
          </a:prstGeom>
          <a:noFill/>
        </p:spPr>
        <p:txBody>
          <a:bodyPr wrap="square" rtlCol="0">
            <a:spAutoFit/>
          </a:bodyPr>
          <a:lstStyle/>
          <a:p>
            <a:r>
              <a:rPr lang="en-US" sz="2000" dirty="0">
                <a:solidFill>
                  <a:schemeClr val="bg1"/>
                </a:solidFill>
              </a:rPr>
              <a:t>G18 and G16 DSRs in the common area are visually similar.</a:t>
            </a:r>
          </a:p>
        </p:txBody>
      </p:sp>
    </p:spTree>
    <p:extLst>
      <p:ext uri="{BB962C8B-B14F-4D97-AF65-F5344CB8AC3E}">
        <p14:creationId xmlns:p14="http://schemas.microsoft.com/office/powerpoint/2010/main" val="13798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a:t>
            </a:r>
            <a:r>
              <a:rPr lang="en-US" cap="none" dirty="0"/>
              <a:t>s IN PROGRESS PRIOR TO GOES-18 SRB PROVISIONAL REVIEW</a:t>
            </a:r>
            <a:endParaRPr lang="en-US" dirty="0"/>
          </a:p>
        </p:txBody>
      </p:sp>
      <p:sp>
        <p:nvSpPr>
          <p:cNvPr id="3" name="Text Placeholder 2"/>
          <p:cNvSpPr>
            <a:spLocks noGrp="1"/>
          </p:cNvSpPr>
          <p:nvPr>
            <p:ph type="body" idx="1"/>
          </p:nvPr>
        </p:nvSpPr>
        <p:spPr/>
        <p:txBody>
          <a:bodyPr/>
          <a:lstStyle/>
          <a:p>
            <a:pPr marL="0" indent="0">
              <a:spcBef>
                <a:spcPts val="480"/>
              </a:spcBef>
            </a:pPr>
            <a:r>
              <a:rPr lang="en-US" dirty="0"/>
              <a:t>GOES-18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7</a:t>
            </a:fld>
            <a:endParaRPr lang="en-US" altLang="en-US" dirty="0">
              <a:solidFill>
                <a:prstClr val="white"/>
              </a:solidFill>
            </a:endParaRPr>
          </a:p>
        </p:txBody>
      </p:sp>
    </p:spTree>
    <p:extLst>
      <p:ext uri="{BB962C8B-B14F-4D97-AF65-F5344CB8AC3E}">
        <p14:creationId xmlns:p14="http://schemas.microsoft.com/office/powerpoint/2010/main" val="2064929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G18/G16 FD Flux Comparison: 21 UTC on 8/11/22</a:t>
            </a:r>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a:t>G18 RSRF (L) and G16 RSRF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70</a:t>
            </a:fld>
            <a:endParaRPr lang="en-US"/>
          </a:p>
        </p:txBody>
      </p:sp>
      <p:pic>
        <p:nvPicPr>
          <p:cNvPr id="7" name="Picture 6">
            <a:extLst>
              <a:ext uri="{FF2B5EF4-FFF2-40B4-BE49-F238E27FC236}">
                <a16:creationId xmlns:a16="http://schemas.microsoft.com/office/drawing/2014/main" id="{95A67994-6DAD-4753-9194-7EBDD640D461}"/>
              </a:ext>
            </a:extLst>
          </p:cNvPr>
          <p:cNvPicPr>
            <a:picLocks noChangeAspect="1"/>
          </p:cNvPicPr>
          <p:nvPr/>
        </p:nvPicPr>
        <p:blipFill>
          <a:blip r:embed="rId2"/>
          <a:stretch>
            <a:fillRect/>
          </a:stretch>
        </p:blipFill>
        <p:spPr>
          <a:xfrm>
            <a:off x="4530851" y="2098705"/>
            <a:ext cx="3840480" cy="3840480"/>
          </a:xfrm>
          <a:prstGeom prst="rect">
            <a:avLst/>
          </a:prstGeom>
        </p:spPr>
      </p:pic>
      <p:pic>
        <p:nvPicPr>
          <p:cNvPr id="10" name="Picture 9">
            <a:extLst>
              <a:ext uri="{FF2B5EF4-FFF2-40B4-BE49-F238E27FC236}">
                <a16:creationId xmlns:a16="http://schemas.microsoft.com/office/drawing/2014/main" id="{6553018A-6A07-4D9F-B4CE-3F8184FBD5CC}"/>
              </a:ext>
            </a:extLst>
          </p:cNvPr>
          <p:cNvPicPr>
            <a:picLocks noChangeAspect="1"/>
          </p:cNvPicPr>
          <p:nvPr/>
        </p:nvPicPr>
        <p:blipFill>
          <a:blip r:embed="rId3"/>
          <a:stretch>
            <a:fillRect/>
          </a:stretch>
        </p:blipFill>
        <p:spPr>
          <a:xfrm>
            <a:off x="690371" y="2098705"/>
            <a:ext cx="3840480" cy="3840480"/>
          </a:xfrm>
          <a:prstGeom prst="rect">
            <a:avLst/>
          </a:prstGeom>
        </p:spPr>
      </p:pic>
      <p:sp>
        <p:nvSpPr>
          <p:cNvPr id="8" name="TextBox 7">
            <a:extLst>
              <a:ext uri="{FF2B5EF4-FFF2-40B4-BE49-F238E27FC236}">
                <a16:creationId xmlns:a16="http://schemas.microsoft.com/office/drawing/2014/main" id="{C1445337-4B27-4C26-BA3E-39778FB45AC8}"/>
              </a:ext>
            </a:extLst>
          </p:cNvPr>
          <p:cNvSpPr txBox="1"/>
          <p:nvPr/>
        </p:nvSpPr>
        <p:spPr>
          <a:xfrm>
            <a:off x="690372" y="6013589"/>
            <a:ext cx="7991855" cy="400110"/>
          </a:xfrm>
          <a:prstGeom prst="rect">
            <a:avLst/>
          </a:prstGeom>
          <a:noFill/>
        </p:spPr>
        <p:txBody>
          <a:bodyPr wrap="square" rtlCol="0">
            <a:spAutoFit/>
          </a:bodyPr>
          <a:lstStyle/>
          <a:p>
            <a:r>
              <a:rPr lang="en-US" sz="2000" dirty="0">
                <a:solidFill>
                  <a:schemeClr val="bg1"/>
                </a:solidFill>
              </a:rPr>
              <a:t>G18 and G16 RSRs in the common area are visually similar.</a:t>
            </a:r>
          </a:p>
        </p:txBody>
      </p:sp>
    </p:spTree>
    <p:extLst>
      <p:ext uri="{BB962C8B-B14F-4D97-AF65-F5344CB8AC3E}">
        <p14:creationId xmlns:p14="http://schemas.microsoft.com/office/powerpoint/2010/main" val="29356724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 difference in overlap area at 21 UTC on 8/11/22</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
        <p:nvSpPr>
          <p:cNvPr id="7" name="Text Placeholder 6">
            <a:extLst>
              <a:ext uri="{FF2B5EF4-FFF2-40B4-BE49-F238E27FC236}">
                <a16:creationId xmlns:a16="http://schemas.microsoft.com/office/drawing/2014/main" id="{E3B14CED-104E-4E0B-B8CC-9BD5075A5CB2}"/>
              </a:ext>
            </a:extLst>
          </p:cNvPr>
          <p:cNvSpPr>
            <a:spLocks noGrp="1"/>
          </p:cNvSpPr>
          <p:nvPr>
            <p:ph type="body" idx="1"/>
          </p:nvPr>
        </p:nvSpPr>
        <p:spPr>
          <a:xfrm>
            <a:off x="5784782" y="1235075"/>
            <a:ext cx="2902017" cy="5486400"/>
          </a:xfrm>
        </p:spPr>
        <p:txBody>
          <a:bodyPr>
            <a:normAutofit fontScale="62500" lnSpcReduction="20000"/>
          </a:bodyPr>
          <a:lstStyle/>
          <a:p>
            <a:pPr marL="25400" indent="0">
              <a:buNone/>
            </a:pPr>
            <a:r>
              <a:rPr lang="en-US" b="1" dirty="0"/>
              <a:t>PLPT tests ABI-FD DSR01 and RSR01</a:t>
            </a:r>
          </a:p>
          <a:p>
            <a:pPr marL="346075" indent="-320675"/>
            <a:r>
              <a:rPr lang="en-US" dirty="0"/>
              <a:t>Distributions of FD G18 DSR and RSR are largely similar to those from G16, but less similar than from G17, slightly shifted to the left and right.</a:t>
            </a:r>
          </a:p>
          <a:p>
            <a:pPr marL="346075" indent="-320675"/>
            <a:r>
              <a:rPr lang="en-US" dirty="0"/>
              <a:t>Largest number of G18 – G16 differences are clustered around the zero value but with a wider tail.</a:t>
            </a:r>
          </a:p>
          <a:p>
            <a:pPr marL="346075" indent="-320675"/>
            <a:r>
              <a:rPr lang="en-US" dirty="0"/>
              <a:t>The mean G18 - G16 DSR and RSR differences are -6 and 6 Wm</a:t>
            </a:r>
            <a:r>
              <a:rPr lang="en-US" baseline="30000" dirty="0"/>
              <a:t>-2</a:t>
            </a:r>
            <a:r>
              <a:rPr lang="en-US" dirty="0"/>
              <a:t>, respectively.</a:t>
            </a:r>
          </a:p>
          <a:p>
            <a:endParaRPr lang="en-US" dirty="0"/>
          </a:p>
        </p:txBody>
      </p:sp>
      <p:pic>
        <p:nvPicPr>
          <p:cNvPr id="5" name="Picture 4">
            <a:extLst>
              <a:ext uri="{FF2B5EF4-FFF2-40B4-BE49-F238E27FC236}">
                <a16:creationId xmlns:a16="http://schemas.microsoft.com/office/drawing/2014/main" id="{C16C7316-1275-4B35-8D9E-25233FED5860}"/>
              </a:ext>
            </a:extLst>
          </p:cNvPr>
          <p:cNvPicPr>
            <a:picLocks noChangeAspect="1"/>
          </p:cNvPicPr>
          <p:nvPr/>
        </p:nvPicPr>
        <p:blipFill>
          <a:blip r:embed="rId3"/>
          <a:stretch>
            <a:fillRect/>
          </a:stretch>
        </p:blipFill>
        <p:spPr>
          <a:xfrm>
            <a:off x="155448" y="3978275"/>
            <a:ext cx="2743200" cy="2743200"/>
          </a:xfrm>
          <a:prstGeom prst="rect">
            <a:avLst/>
          </a:prstGeom>
        </p:spPr>
      </p:pic>
      <p:pic>
        <p:nvPicPr>
          <p:cNvPr id="9" name="Picture 8">
            <a:extLst>
              <a:ext uri="{FF2B5EF4-FFF2-40B4-BE49-F238E27FC236}">
                <a16:creationId xmlns:a16="http://schemas.microsoft.com/office/drawing/2014/main" id="{660F54C1-5C97-409B-87E3-DE5C785A13B9}"/>
              </a:ext>
            </a:extLst>
          </p:cNvPr>
          <p:cNvPicPr>
            <a:picLocks noChangeAspect="1"/>
          </p:cNvPicPr>
          <p:nvPr/>
        </p:nvPicPr>
        <p:blipFill>
          <a:blip r:embed="rId4"/>
          <a:stretch>
            <a:fillRect/>
          </a:stretch>
        </p:blipFill>
        <p:spPr>
          <a:xfrm>
            <a:off x="2840174" y="3978275"/>
            <a:ext cx="2743200" cy="2743200"/>
          </a:xfrm>
          <a:prstGeom prst="rect">
            <a:avLst/>
          </a:prstGeom>
        </p:spPr>
      </p:pic>
      <p:pic>
        <p:nvPicPr>
          <p:cNvPr id="12" name="Picture 11">
            <a:extLst>
              <a:ext uri="{FF2B5EF4-FFF2-40B4-BE49-F238E27FC236}">
                <a16:creationId xmlns:a16="http://schemas.microsoft.com/office/drawing/2014/main" id="{282618ED-106A-4593-A89D-D751EF3FE198}"/>
              </a:ext>
            </a:extLst>
          </p:cNvPr>
          <p:cNvPicPr>
            <a:picLocks noChangeAspect="1"/>
          </p:cNvPicPr>
          <p:nvPr/>
        </p:nvPicPr>
        <p:blipFill>
          <a:blip r:embed="rId5"/>
          <a:stretch>
            <a:fillRect/>
          </a:stretch>
        </p:blipFill>
        <p:spPr>
          <a:xfrm>
            <a:off x="155448" y="1235075"/>
            <a:ext cx="2743200" cy="2743200"/>
          </a:xfrm>
          <a:prstGeom prst="rect">
            <a:avLst/>
          </a:prstGeom>
        </p:spPr>
      </p:pic>
      <p:pic>
        <p:nvPicPr>
          <p:cNvPr id="16" name="Picture 15">
            <a:extLst>
              <a:ext uri="{FF2B5EF4-FFF2-40B4-BE49-F238E27FC236}">
                <a16:creationId xmlns:a16="http://schemas.microsoft.com/office/drawing/2014/main" id="{B7E29A01-9F98-4071-BFCC-CD1BDD8AF699}"/>
              </a:ext>
            </a:extLst>
          </p:cNvPr>
          <p:cNvPicPr>
            <a:picLocks noChangeAspect="1"/>
          </p:cNvPicPr>
          <p:nvPr/>
        </p:nvPicPr>
        <p:blipFill>
          <a:blip r:embed="rId6"/>
          <a:stretch>
            <a:fillRect/>
          </a:stretch>
        </p:blipFill>
        <p:spPr>
          <a:xfrm>
            <a:off x="2840174" y="1235075"/>
            <a:ext cx="2743200" cy="2743200"/>
          </a:xfrm>
          <a:prstGeom prst="rect">
            <a:avLst/>
          </a:prstGeom>
        </p:spPr>
      </p:pic>
    </p:spTree>
    <p:extLst>
      <p:ext uri="{BB962C8B-B14F-4D97-AF65-F5344CB8AC3E}">
        <p14:creationId xmlns:p14="http://schemas.microsoft.com/office/powerpoint/2010/main" val="371849792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CONUS DSR comparison over same stations</a:t>
            </a:r>
          </a:p>
        </p:txBody>
      </p:sp>
      <p:sp>
        <p:nvSpPr>
          <p:cNvPr id="3" name="Text Placeholder 2"/>
          <p:cNvSpPr>
            <a:spLocks noGrp="1"/>
          </p:cNvSpPr>
          <p:nvPr>
            <p:ph type="body" idx="1"/>
          </p:nvPr>
        </p:nvSpPr>
        <p:spPr>
          <a:xfrm>
            <a:off x="457200" y="1280160"/>
            <a:ext cx="8229600" cy="1636461"/>
          </a:xfrm>
        </p:spPr>
        <p:txBody>
          <a:bodyPr>
            <a:normAutofit fontScale="85000" lnSpcReduction="20000"/>
          </a:bodyPr>
          <a:lstStyle/>
          <a:p>
            <a:r>
              <a:rPr lang="en-US" dirty="0"/>
              <a:t>DSRC from G18 and G16 for </a:t>
            </a:r>
            <a:r>
              <a:rPr lang="en-US" b="1" dirty="0">
                <a:solidFill>
                  <a:srgbClr val="FFFF00"/>
                </a:solidFill>
              </a:rPr>
              <a:t>7/28 – 9/30, 2022 </a:t>
            </a:r>
            <a:r>
              <a:rPr lang="en-US" dirty="0"/>
              <a:t>compared with ground measurements.</a:t>
            </a:r>
          </a:p>
          <a:p>
            <a:pPr lvl="1"/>
            <a:r>
              <a:rPr lang="en-US" dirty="0"/>
              <a:t>G18 accuracy and precision are comparable to (or slightly better than) G16 accuracy and precision.</a:t>
            </a:r>
          </a:p>
          <a:p>
            <a:endParaRPr lang="en-US" dirty="0"/>
          </a:p>
          <a:p>
            <a:pPr marL="25400" inden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72</a:t>
            </a:fld>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9" name="Picture 8">
            <a:extLst>
              <a:ext uri="{FF2B5EF4-FFF2-40B4-BE49-F238E27FC236}">
                <a16:creationId xmlns:a16="http://schemas.microsoft.com/office/drawing/2014/main" id="{368D4707-C4CF-40C6-AB38-05B94C4A05BD}"/>
              </a:ext>
            </a:extLst>
          </p:cNvPr>
          <p:cNvPicPr>
            <a:picLocks noChangeAspect="1"/>
          </p:cNvPicPr>
          <p:nvPr/>
        </p:nvPicPr>
        <p:blipFill>
          <a:blip r:embed="rId3"/>
          <a:stretch>
            <a:fillRect/>
          </a:stretch>
        </p:blipFill>
        <p:spPr>
          <a:xfrm>
            <a:off x="457200" y="3134408"/>
            <a:ext cx="4114800" cy="3105579"/>
          </a:xfrm>
          <a:prstGeom prst="rect">
            <a:avLst/>
          </a:prstGeom>
        </p:spPr>
      </p:pic>
      <p:pic>
        <p:nvPicPr>
          <p:cNvPr id="10" name="Picture 9">
            <a:extLst>
              <a:ext uri="{FF2B5EF4-FFF2-40B4-BE49-F238E27FC236}">
                <a16:creationId xmlns:a16="http://schemas.microsoft.com/office/drawing/2014/main" id="{08FE6750-1C0D-4967-AFB1-D8DAB60AA0B4}"/>
              </a:ext>
            </a:extLst>
          </p:cNvPr>
          <p:cNvPicPr>
            <a:picLocks noChangeAspect="1"/>
          </p:cNvPicPr>
          <p:nvPr/>
        </p:nvPicPr>
        <p:blipFill>
          <a:blip r:embed="rId4"/>
          <a:stretch>
            <a:fillRect/>
          </a:stretch>
        </p:blipFill>
        <p:spPr>
          <a:xfrm>
            <a:off x="4572000" y="3134408"/>
            <a:ext cx="4082584" cy="3108960"/>
          </a:xfrm>
          <a:prstGeom prst="rect">
            <a:avLst/>
          </a:prstGeom>
        </p:spPr>
      </p:pic>
    </p:spTree>
    <p:extLst>
      <p:ext uri="{BB962C8B-B14F-4D97-AF65-F5344CB8AC3E}">
        <p14:creationId xmlns:p14="http://schemas.microsoft.com/office/powerpoint/2010/main" val="1257231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 D</a:t>
            </a:r>
            <a:br>
              <a:rPr lang="en-US" dirty="0"/>
            </a:br>
            <a:r>
              <a:rPr lang="en-US" dirty="0"/>
              <a:t>Empirical NTB</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73</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1485751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Data Set and Strategy</a:t>
            </a:r>
          </a:p>
        </p:txBody>
      </p:sp>
      <p:sp>
        <p:nvSpPr>
          <p:cNvPr id="3" name="Text Placeholder 2"/>
          <p:cNvSpPr>
            <a:spLocks noGrp="1"/>
          </p:cNvSpPr>
          <p:nvPr>
            <p:ph type="body" idx="1"/>
          </p:nvPr>
        </p:nvSpPr>
        <p:spPr/>
        <p:txBody>
          <a:bodyPr>
            <a:normAutofit/>
          </a:bodyPr>
          <a:lstStyle/>
          <a:p>
            <a:pPr>
              <a:spcBef>
                <a:spcPts val="0"/>
              </a:spcBef>
              <a:spcAft>
                <a:spcPts val="600"/>
              </a:spcAft>
            </a:pPr>
            <a:r>
              <a:rPr lang="en-US" sz="2400" dirty="0"/>
              <a:t>Ran Enterprise SRB algorithm in G18 FD with empirical NTB offline at 2 km. </a:t>
            </a:r>
          </a:p>
          <a:p>
            <a:pPr>
              <a:spcBef>
                <a:spcPts val="0"/>
              </a:spcBef>
              <a:spcAft>
                <a:spcPts val="600"/>
              </a:spcAft>
            </a:pPr>
            <a:r>
              <a:rPr lang="en-US" sz="2400" dirty="0"/>
              <a:t>Compared baseline RSR (simulation-based NTB, 25 km) and offline EPS RSR (empirical NTB, 2 km) with CERES/Terra observation on 09/29/22.</a:t>
            </a:r>
          </a:p>
          <a:p>
            <a:pPr>
              <a:spcBef>
                <a:spcPts val="0"/>
              </a:spcBef>
              <a:spcAft>
                <a:spcPts val="600"/>
              </a:spcAft>
            </a:pPr>
            <a:r>
              <a:rPr lang="en-US" sz="2400" dirty="0"/>
              <a:t>Compared RSR retrieval error of G18 baseline and offline EPS SRB products.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8952521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G18 baseline and (offline) EPS RSRF: 21 UTC on </a:t>
            </a:r>
            <a:r>
              <a:rPr lang="en-US" sz="3200" dirty="0">
                <a:solidFill>
                  <a:srgbClr val="FFFF00"/>
                </a:solidFill>
              </a:rPr>
              <a:t>9/29/22</a:t>
            </a:r>
            <a:endParaRPr lang="en-US" sz="3100" dirty="0">
              <a:solidFill>
                <a:srgbClr val="FFFF00"/>
              </a:solidFill>
            </a:endParaRP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75</a:t>
            </a:fld>
            <a:endParaRPr lang="en-US"/>
          </a:p>
        </p:txBody>
      </p:sp>
      <p:pic>
        <p:nvPicPr>
          <p:cNvPr id="8" name="Picture 7">
            <a:extLst>
              <a:ext uri="{FF2B5EF4-FFF2-40B4-BE49-F238E27FC236}">
                <a16:creationId xmlns:a16="http://schemas.microsoft.com/office/drawing/2014/main" id="{DFE0D613-505A-4111-A87D-1FD555119A5B}"/>
              </a:ext>
            </a:extLst>
          </p:cNvPr>
          <p:cNvPicPr>
            <a:picLocks noChangeAspect="1"/>
          </p:cNvPicPr>
          <p:nvPr/>
        </p:nvPicPr>
        <p:blipFill>
          <a:blip r:embed="rId2"/>
          <a:stretch>
            <a:fillRect/>
          </a:stretch>
        </p:blipFill>
        <p:spPr>
          <a:xfrm>
            <a:off x="873252" y="2098705"/>
            <a:ext cx="3657600" cy="3657600"/>
          </a:xfrm>
          <a:prstGeom prst="rect">
            <a:avLst/>
          </a:prstGeom>
        </p:spPr>
      </p:pic>
      <p:pic>
        <p:nvPicPr>
          <p:cNvPr id="10" name="Picture 9">
            <a:extLst>
              <a:ext uri="{FF2B5EF4-FFF2-40B4-BE49-F238E27FC236}">
                <a16:creationId xmlns:a16="http://schemas.microsoft.com/office/drawing/2014/main" id="{047EDD37-DB3A-4CA3-AD8E-D89DD48E47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852" y="2098705"/>
            <a:ext cx="3657600" cy="3657600"/>
          </a:xfrm>
          <a:prstGeom prst="rect">
            <a:avLst/>
          </a:prstGeom>
        </p:spPr>
      </p:pic>
      <p:sp>
        <p:nvSpPr>
          <p:cNvPr id="6" name="Text Placeholder 5">
            <a:extLst>
              <a:ext uri="{FF2B5EF4-FFF2-40B4-BE49-F238E27FC236}">
                <a16:creationId xmlns:a16="http://schemas.microsoft.com/office/drawing/2014/main" id="{8EAC9468-2F03-44E0-A10C-BDB151DB3044}"/>
              </a:ext>
            </a:extLst>
          </p:cNvPr>
          <p:cNvSpPr>
            <a:spLocks noGrp="1"/>
          </p:cNvSpPr>
          <p:nvPr>
            <p:ph type="body" idx="1"/>
          </p:nvPr>
        </p:nvSpPr>
        <p:spPr/>
        <p:txBody>
          <a:bodyPr/>
          <a:lstStyle/>
          <a:p>
            <a:pPr marL="285750" lvl="0" indent="-285750">
              <a:spcBef>
                <a:spcPts val="0"/>
              </a:spcBef>
              <a:buClr>
                <a:srgbClr val="FFFFFF"/>
              </a:buClr>
              <a:buSzTx/>
              <a:buFont typeface="Arial" panose="020B0604020202020204" pitchFamily="34" charset="0"/>
              <a:buChar char="•"/>
            </a:pPr>
            <a:r>
              <a:rPr lang="en-US" sz="1800" dirty="0">
                <a:solidFill>
                  <a:srgbClr val="FFFFFF"/>
                </a:solidFill>
                <a:latin typeface="Arial"/>
                <a:cs typeface="Arial"/>
                <a:sym typeface="Arial"/>
              </a:rPr>
              <a:t>Different narrow-to-broadband (NTB) conversion is used; simulation-based NTB in baseline (L) and empirical NTB in offline EPS (R).</a:t>
            </a:r>
          </a:p>
          <a:p>
            <a:endParaRPr lang="en-US" dirty="0"/>
          </a:p>
        </p:txBody>
      </p:sp>
      <p:sp>
        <p:nvSpPr>
          <p:cNvPr id="7" name="TextBox 6">
            <a:extLst>
              <a:ext uri="{FF2B5EF4-FFF2-40B4-BE49-F238E27FC236}">
                <a16:creationId xmlns:a16="http://schemas.microsoft.com/office/drawing/2014/main" id="{65ABEA7E-F4E4-4A96-AE8E-C1759EC6E90E}"/>
              </a:ext>
            </a:extLst>
          </p:cNvPr>
          <p:cNvSpPr txBox="1"/>
          <p:nvPr/>
        </p:nvSpPr>
        <p:spPr>
          <a:xfrm>
            <a:off x="873253" y="6063916"/>
            <a:ext cx="7315200" cy="707886"/>
          </a:xfrm>
          <a:prstGeom prst="rect">
            <a:avLst/>
          </a:prstGeom>
          <a:noFill/>
        </p:spPr>
        <p:txBody>
          <a:bodyPr wrap="square" rtlCol="0">
            <a:spAutoFit/>
          </a:bodyPr>
          <a:lstStyle/>
          <a:p>
            <a:r>
              <a:rPr lang="en-US" sz="2000" dirty="0">
                <a:solidFill>
                  <a:schemeClr val="bg1"/>
                </a:solidFill>
              </a:rPr>
              <a:t>Apart from the difference in spatial resolution (25km vs. 2km), RSR fields are visually similar.</a:t>
            </a:r>
          </a:p>
        </p:txBody>
      </p:sp>
    </p:spTree>
    <p:extLst>
      <p:ext uri="{BB962C8B-B14F-4D97-AF65-F5344CB8AC3E}">
        <p14:creationId xmlns:p14="http://schemas.microsoft.com/office/powerpoint/2010/main" val="66097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G18 RSRF comparison with CERES/Terra on 9/29/22</a:t>
            </a:r>
            <a:endParaRPr lang="en-US" sz="3100" dirty="0"/>
          </a:p>
        </p:txBody>
      </p:sp>
      <p:sp>
        <p:nvSpPr>
          <p:cNvPr id="3" name="Text Placeholder 2"/>
          <p:cNvSpPr>
            <a:spLocks noGrp="1"/>
          </p:cNvSpPr>
          <p:nvPr>
            <p:ph type="body" idx="1"/>
          </p:nvPr>
        </p:nvSpPr>
        <p:spPr>
          <a:xfrm>
            <a:off x="457200" y="1152466"/>
            <a:ext cx="8229600" cy="818545"/>
          </a:xfrm>
        </p:spPr>
        <p:txBody>
          <a:bodyPr>
            <a:normAutofit fontScale="85000" lnSpcReduction="20000"/>
          </a:bodyPr>
          <a:lstStyle/>
          <a:p>
            <a:r>
              <a:rPr lang="en-US" sz="2500" dirty="0"/>
              <a:t>Comparison of G18 baseline 25-km RSRF using simulation-based NTB (L) and 2-km EPS RSRF using empirical NTB (R).</a:t>
            </a:r>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76</a:t>
            </a:fld>
            <a:endParaRPr lang="en-US"/>
          </a:p>
        </p:txBody>
      </p:sp>
      <p:graphicFrame>
        <p:nvGraphicFramePr>
          <p:cNvPr id="14" name="Table 13">
            <a:extLst>
              <a:ext uri="{FF2B5EF4-FFF2-40B4-BE49-F238E27FC236}">
                <a16:creationId xmlns:a16="http://schemas.microsoft.com/office/drawing/2014/main" id="{9D38D7C8-A24E-4B09-B0FB-F4D0DB5F3AA2}"/>
              </a:ext>
            </a:extLst>
          </p:cNvPr>
          <p:cNvGraphicFramePr>
            <a:graphicFrameLocks noGrp="1"/>
          </p:cNvGraphicFramePr>
          <p:nvPr>
            <p:extLst>
              <p:ext uri="{D42A27DB-BD31-4B8C-83A1-F6EECF244321}">
                <p14:modId xmlns:p14="http://schemas.microsoft.com/office/powerpoint/2010/main" val="3033988965"/>
              </p:ext>
            </p:extLst>
          </p:nvPr>
        </p:nvGraphicFramePr>
        <p:xfrm>
          <a:off x="457200" y="2041352"/>
          <a:ext cx="8229599" cy="2194560"/>
        </p:xfrm>
        <a:graphic>
          <a:graphicData uri="http://schemas.openxmlformats.org/drawingml/2006/table">
            <a:tbl>
              <a:tblPr firstRow="1" bandRow="1">
                <a:tableStyleId>{D7EF39A4-3B55-471D-9E2F-5EDBCC4E9E3D}</a:tableStyleId>
              </a:tblPr>
              <a:tblGrid>
                <a:gridCol w="1403005">
                  <a:extLst>
                    <a:ext uri="{9D8B030D-6E8A-4147-A177-3AD203B41FA5}">
                      <a16:colId xmlns:a16="http://schemas.microsoft.com/office/drawing/2014/main" val="3197546001"/>
                    </a:ext>
                  </a:extLst>
                </a:gridCol>
                <a:gridCol w="1154469">
                  <a:extLst>
                    <a:ext uri="{9D8B030D-6E8A-4147-A177-3AD203B41FA5}">
                      <a16:colId xmlns:a16="http://schemas.microsoft.com/office/drawing/2014/main" val="3068684400"/>
                    </a:ext>
                  </a:extLst>
                </a:gridCol>
                <a:gridCol w="1190433">
                  <a:extLst>
                    <a:ext uri="{9D8B030D-6E8A-4147-A177-3AD203B41FA5}">
                      <a16:colId xmlns:a16="http://schemas.microsoft.com/office/drawing/2014/main" val="3466011753"/>
                    </a:ext>
                  </a:extLst>
                </a:gridCol>
                <a:gridCol w="1023028">
                  <a:extLst>
                    <a:ext uri="{9D8B030D-6E8A-4147-A177-3AD203B41FA5}">
                      <a16:colId xmlns:a16="http://schemas.microsoft.com/office/drawing/2014/main" val="1065907400"/>
                    </a:ext>
                  </a:extLst>
                </a:gridCol>
                <a:gridCol w="1123080">
                  <a:extLst>
                    <a:ext uri="{9D8B030D-6E8A-4147-A177-3AD203B41FA5}">
                      <a16:colId xmlns:a16="http://schemas.microsoft.com/office/drawing/2014/main" val="1135251479"/>
                    </a:ext>
                  </a:extLst>
                </a:gridCol>
                <a:gridCol w="1056573">
                  <a:extLst>
                    <a:ext uri="{9D8B030D-6E8A-4147-A177-3AD203B41FA5}">
                      <a16:colId xmlns:a16="http://schemas.microsoft.com/office/drawing/2014/main" val="3034808994"/>
                    </a:ext>
                  </a:extLst>
                </a:gridCol>
                <a:gridCol w="1279011">
                  <a:extLst>
                    <a:ext uri="{9D8B030D-6E8A-4147-A177-3AD203B41FA5}">
                      <a16:colId xmlns:a16="http://schemas.microsoft.com/office/drawing/2014/main" val="2083047650"/>
                    </a:ext>
                  </a:extLst>
                </a:gridCol>
              </a:tblGrid>
              <a:tr h="255337">
                <a:tc>
                  <a:txBody>
                    <a:bodyPr/>
                    <a:lstStyle/>
                    <a:p>
                      <a:pPr algn="ctr"/>
                      <a:endParaRPr lang="en-US" sz="1800" b="1" dirty="0"/>
                    </a:p>
                  </a:txBody>
                  <a:tcPr/>
                </a:tc>
                <a:tc gridSpan="3">
                  <a:txBody>
                    <a:bodyPr/>
                    <a:lstStyle/>
                    <a:p>
                      <a:pPr algn="ctr"/>
                      <a:r>
                        <a:rPr lang="en-US" sz="1800" b="1" dirty="0"/>
                        <a:t>Baseline</a:t>
                      </a:r>
                    </a:p>
                  </a:txBody>
                  <a:tcPr/>
                </a:tc>
                <a:tc hMerge="1">
                  <a:txBody>
                    <a:bodyPr/>
                    <a:lstStyle/>
                    <a:p>
                      <a:pPr algn="ctr"/>
                      <a:endParaRPr lang="en-US" sz="2000" b="1" dirty="0"/>
                    </a:p>
                  </a:txBody>
                  <a:tcPr/>
                </a:tc>
                <a:tc hMerge="1">
                  <a:txBody>
                    <a:bodyPr/>
                    <a:lstStyle/>
                    <a:p>
                      <a:pPr algn="ctr"/>
                      <a:endParaRPr lang="en-US" sz="2000" b="1" dirty="0"/>
                    </a:p>
                  </a:txBody>
                  <a:tcPr/>
                </a:tc>
                <a:tc gridSpan="3">
                  <a:txBody>
                    <a:bodyPr/>
                    <a:lstStyle/>
                    <a:p>
                      <a:pPr algn="ctr"/>
                      <a:r>
                        <a:rPr lang="en-US" sz="1800" b="1" dirty="0"/>
                        <a:t>Offline EPS</a:t>
                      </a:r>
                    </a:p>
                  </a:txBody>
                  <a:tcPr/>
                </a:tc>
                <a:tc hMerge="1">
                  <a:txBody>
                    <a:bodyPr/>
                    <a:lstStyle/>
                    <a:p>
                      <a:pPr algn="ctr"/>
                      <a:endParaRPr lang="en-US" sz="2000" b="1" dirty="0"/>
                    </a:p>
                  </a:txBody>
                  <a:tcPr/>
                </a:tc>
                <a:tc hMerge="1">
                  <a:txBody>
                    <a:bodyPr/>
                    <a:lstStyle/>
                    <a:p>
                      <a:pPr algn="ctr"/>
                      <a:endParaRPr lang="en-US" sz="2000" b="1" dirty="0"/>
                    </a:p>
                  </a:txBody>
                  <a:tcPr/>
                </a:tc>
                <a:extLst>
                  <a:ext uri="{0D108BD9-81ED-4DB2-BD59-A6C34878D82A}">
                    <a16:rowId xmlns:a16="http://schemas.microsoft.com/office/drawing/2014/main" val="3931217077"/>
                  </a:ext>
                </a:extLst>
              </a:tr>
              <a:tr h="255337">
                <a:tc>
                  <a:txBody>
                    <a:bodyPr/>
                    <a:lstStyle/>
                    <a:p>
                      <a:pPr algn="ctr"/>
                      <a:r>
                        <a:rPr lang="en-US" sz="1800" b="1" dirty="0"/>
                        <a:t>Range</a:t>
                      </a:r>
                    </a:p>
                  </a:txBody>
                  <a:tcPr>
                    <a:solidFill>
                      <a:schemeClr val="bg2">
                        <a:lumMod val="60000"/>
                        <a:lumOff val="40000"/>
                      </a:schemeClr>
                    </a:solidFill>
                  </a:tcPr>
                </a:tc>
                <a:tc>
                  <a:txBody>
                    <a:bodyPr/>
                    <a:lstStyle/>
                    <a:p>
                      <a:pPr algn="ctr"/>
                      <a:r>
                        <a:rPr lang="en-US" sz="1800" b="1" dirty="0"/>
                        <a:t>A</a:t>
                      </a:r>
                    </a:p>
                  </a:txBody>
                  <a:tcPr>
                    <a:solidFill>
                      <a:schemeClr val="bg2">
                        <a:lumMod val="60000"/>
                        <a:lumOff val="40000"/>
                      </a:schemeClr>
                    </a:solidFill>
                  </a:tcPr>
                </a:tc>
                <a:tc>
                  <a:txBody>
                    <a:bodyPr/>
                    <a:lstStyle/>
                    <a:p>
                      <a:pPr algn="ctr"/>
                      <a:r>
                        <a:rPr lang="en-US" sz="1800" b="1" dirty="0"/>
                        <a:t>P </a:t>
                      </a:r>
                    </a:p>
                  </a:txBody>
                  <a:tcPr>
                    <a:solidFill>
                      <a:schemeClr val="bg2">
                        <a:lumMod val="60000"/>
                        <a:lumOff val="40000"/>
                      </a:schemeClr>
                    </a:solidFill>
                  </a:tcPr>
                </a:tc>
                <a:tc>
                  <a:txBody>
                    <a:bodyPr/>
                    <a:lstStyle/>
                    <a:p>
                      <a:pPr algn="ctr"/>
                      <a:r>
                        <a:rPr lang="en-US" sz="1800" b="1" dirty="0"/>
                        <a:t>N</a:t>
                      </a:r>
                    </a:p>
                  </a:txBody>
                  <a:tcPr>
                    <a:solidFill>
                      <a:schemeClr val="bg2">
                        <a:lumMod val="60000"/>
                        <a:lumOff val="40000"/>
                      </a:schemeClr>
                    </a:solidFill>
                  </a:tcPr>
                </a:tc>
                <a:tc>
                  <a:txBody>
                    <a:bodyPr/>
                    <a:lstStyle/>
                    <a:p>
                      <a:pPr algn="ctr"/>
                      <a:r>
                        <a:rPr lang="en-US" sz="1800" b="1" dirty="0"/>
                        <a:t>A</a:t>
                      </a:r>
                    </a:p>
                  </a:txBody>
                  <a:tcPr>
                    <a:solidFill>
                      <a:schemeClr val="bg2">
                        <a:lumMod val="60000"/>
                        <a:lumOff val="40000"/>
                      </a:schemeClr>
                    </a:solidFill>
                  </a:tcPr>
                </a:tc>
                <a:tc>
                  <a:txBody>
                    <a:bodyPr/>
                    <a:lstStyle/>
                    <a:p>
                      <a:pPr algn="ctr"/>
                      <a:r>
                        <a:rPr lang="en-US" sz="1800" b="1" dirty="0"/>
                        <a:t>P </a:t>
                      </a:r>
                    </a:p>
                  </a:txBody>
                  <a:tcPr>
                    <a:solidFill>
                      <a:schemeClr val="bg2">
                        <a:lumMod val="60000"/>
                        <a:lumOff val="40000"/>
                      </a:schemeClr>
                    </a:solidFill>
                  </a:tcPr>
                </a:tc>
                <a:tc>
                  <a:txBody>
                    <a:bodyPr/>
                    <a:lstStyle/>
                    <a:p>
                      <a:pPr algn="ctr"/>
                      <a:r>
                        <a:rPr lang="en-US" sz="1800" b="1" dirty="0"/>
                        <a:t>N</a:t>
                      </a:r>
                    </a:p>
                  </a:txBody>
                  <a:tcPr>
                    <a:solidFill>
                      <a:schemeClr val="bg2">
                        <a:lumMod val="60000"/>
                        <a:lumOff val="40000"/>
                      </a:schemeClr>
                    </a:solidFill>
                  </a:tcPr>
                </a:tc>
                <a:extLst>
                  <a:ext uri="{0D108BD9-81ED-4DB2-BD59-A6C34878D82A}">
                    <a16:rowId xmlns:a16="http://schemas.microsoft.com/office/drawing/2014/main" val="3702844471"/>
                  </a:ext>
                </a:extLst>
              </a:tr>
              <a:tr h="255337">
                <a:tc>
                  <a:txBody>
                    <a:bodyPr/>
                    <a:lstStyle/>
                    <a:p>
                      <a:pPr algn="ctr"/>
                      <a:r>
                        <a:rPr lang="en-US" sz="1800" b="1" dirty="0"/>
                        <a:t>CERES &lt; 200</a:t>
                      </a:r>
                    </a:p>
                  </a:txBody>
                  <a:tcPr/>
                </a:tc>
                <a:tc>
                  <a:txBody>
                    <a:bodyPr/>
                    <a:lstStyle/>
                    <a:p>
                      <a:pPr algn="r"/>
                      <a:r>
                        <a:rPr lang="en-US" sz="1800" b="1" dirty="0"/>
                        <a:t>33 (110)</a:t>
                      </a:r>
                    </a:p>
                  </a:txBody>
                  <a:tcPr/>
                </a:tc>
                <a:tc>
                  <a:txBody>
                    <a:bodyPr/>
                    <a:lstStyle/>
                    <a:p>
                      <a:pPr algn="r"/>
                      <a:r>
                        <a:rPr lang="en-US" sz="1800" b="1" dirty="0"/>
                        <a:t>60 (100)</a:t>
                      </a:r>
                    </a:p>
                  </a:txBody>
                  <a:tcPr/>
                </a:tc>
                <a:tc>
                  <a:txBody>
                    <a:bodyPr/>
                    <a:lstStyle/>
                    <a:p>
                      <a:pPr algn="r" fontAlgn="b"/>
                      <a:r>
                        <a:rPr lang="en-US" sz="1800" b="1" i="0" u="none" strike="noStrike" dirty="0">
                          <a:solidFill>
                            <a:srgbClr val="000000"/>
                          </a:solidFill>
                          <a:effectLst/>
                          <a:latin typeface="Calibri" panose="020F0502020204030204" pitchFamily="34" charset="0"/>
                        </a:rPr>
                        <a:t>235,923</a:t>
                      </a:r>
                    </a:p>
                  </a:txBody>
                  <a:tcPr/>
                </a:tc>
                <a:tc>
                  <a:txBody>
                    <a:bodyPr/>
                    <a:lstStyle/>
                    <a:p>
                      <a:pPr algn="r"/>
                      <a:r>
                        <a:rPr lang="en-US" sz="1800" b="1" dirty="0"/>
                        <a:t>10 (110)</a:t>
                      </a:r>
                    </a:p>
                  </a:txBody>
                  <a:tcPr/>
                </a:tc>
                <a:tc>
                  <a:txBody>
                    <a:bodyPr/>
                    <a:lstStyle/>
                    <a:p>
                      <a:pPr algn="r"/>
                      <a:r>
                        <a:rPr lang="en-US" sz="1800" b="1" dirty="0"/>
                        <a:t>59 (100)</a:t>
                      </a:r>
                    </a:p>
                  </a:txBody>
                  <a:tcPr/>
                </a:tc>
                <a:tc>
                  <a:txBody>
                    <a:bodyPr/>
                    <a:lstStyle/>
                    <a:p>
                      <a:pPr algn="r" fontAlgn="b"/>
                      <a:r>
                        <a:rPr lang="en-US" sz="1800" b="1" i="0" u="none" strike="noStrike" dirty="0">
                          <a:solidFill>
                            <a:srgbClr val="000000"/>
                          </a:solidFill>
                          <a:effectLst/>
                          <a:latin typeface="Calibri" panose="020F0502020204030204" pitchFamily="34" charset="0"/>
                        </a:rPr>
                        <a:t>9,951,952</a:t>
                      </a:r>
                    </a:p>
                  </a:txBody>
                  <a:tcPr anchor="ctr"/>
                </a:tc>
                <a:extLst>
                  <a:ext uri="{0D108BD9-81ED-4DB2-BD59-A6C34878D82A}">
                    <a16:rowId xmlns:a16="http://schemas.microsoft.com/office/drawing/2014/main" val="1105077243"/>
                  </a:ext>
                </a:extLst>
              </a:tr>
              <a:tr h="255337">
                <a:tc>
                  <a:txBody>
                    <a:bodyPr/>
                    <a:lstStyle/>
                    <a:p>
                      <a:pPr algn="ctr"/>
                      <a:r>
                        <a:rPr lang="en-US" sz="1800" b="1" dirty="0"/>
                        <a:t>[200, 500]</a:t>
                      </a:r>
                    </a:p>
                  </a:txBody>
                  <a:tcPr/>
                </a:tc>
                <a:tc>
                  <a:txBody>
                    <a:bodyPr/>
                    <a:lstStyle/>
                    <a:p>
                      <a:pPr algn="r"/>
                      <a:r>
                        <a:rPr lang="en-US" sz="1800" b="1" dirty="0"/>
                        <a:t>7 (65)</a:t>
                      </a:r>
                    </a:p>
                  </a:txBody>
                  <a:tcPr/>
                </a:tc>
                <a:tc>
                  <a:txBody>
                    <a:bodyPr/>
                    <a:lstStyle/>
                    <a:p>
                      <a:pPr algn="r"/>
                      <a:r>
                        <a:rPr lang="en-US" sz="1800" b="1" dirty="0"/>
                        <a:t>71 (130)</a:t>
                      </a:r>
                    </a:p>
                  </a:txBody>
                  <a:tcPr/>
                </a:tc>
                <a:tc>
                  <a:txBody>
                    <a:bodyPr/>
                    <a:lstStyle/>
                    <a:p>
                      <a:pPr algn="r" fontAlgn="b"/>
                      <a:r>
                        <a:rPr lang="en-US" sz="1800" b="1" i="0" u="none" strike="noStrike" dirty="0">
                          <a:solidFill>
                            <a:srgbClr val="000000"/>
                          </a:solidFill>
                          <a:effectLst/>
                          <a:latin typeface="Calibri" panose="020F0502020204030204" pitchFamily="34" charset="0"/>
                        </a:rPr>
                        <a:t>227,667</a:t>
                      </a:r>
                    </a:p>
                  </a:txBody>
                  <a:tcPr/>
                </a:tc>
                <a:tc>
                  <a:txBody>
                    <a:bodyPr/>
                    <a:lstStyle/>
                    <a:p>
                      <a:pPr algn="r"/>
                      <a:r>
                        <a:rPr lang="en-US" sz="1800" b="1" dirty="0"/>
                        <a:t>-19 (65)</a:t>
                      </a:r>
                    </a:p>
                  </a:txBody>
                  <a:tcPr/>
                </a:tc>
                <a:tc>
                  <a:txBody>
                    <a:bodyPr/>
                    <a:lstStyle/>
                    <a:p>
                      <a:pPr algn="r"/>
                      <a:r>
                        <a:rPr lang="en-US" sz="1800" b="1" dirty="0"/>
                        <a:t>86 (130)</a:t>
                      </a:r>
                    </a:p>
                  </a:txBody>
                  <a:tcPr/>
                </a:tc>
                <a:tc>
                  <a:txBody>
                    <a:bodyPr/>
                    <a:lstStyle/>
                    <a:p>
                      <a:pPr algn="r" fontAlgn="b"/>
                      <a:r>
                        <a:rPr lang="en-US" sz="1800" b="1" i="0" u="none" strike="noStrike" dirty="0">
                          <a:solidFill>
                            <a:srgbClr val="000000"/>
                          </a:solidFill>
                          <a:effectLst/>
                          <a:latin typeface="Calibri" panose="020F0502020204030204" pitchFamily="34" charset="0"/>
                        </a:rPr>
                        <a:t>7,033,596</a:t>
                      </a:r>
                    </a:p>
                  </a:txBody>
                  <a:tcPr anchor="ctr"/>
                </a:tc>
                <a:extLst>
                  <a:ext uri="{0D108BD9-81ED-4DB2-BD59-A6C34878D82A}">
                    <a16:rowId xmlns:a16="http://schemas.microsoft.com/office/drawing/2014/main" val="2538163557"/>
                  </a:ext>
                </a:extLst>
              </a:tr>
              <a:tr h="255337">
                <a:tc>
                  <a:txBody>
                    <a:bodyPr/>
                    <a:lstStyle/>
                    <a:p>
                      <a:pPr algn="ctr"/>
                      <a:r>
                        <a:rPr lang="en-US" sz="1800" b="1" dirty="0"/>
                        <a:t>CERES &gt; 500</a:t>
                      </a:r>
                    </a:p>
                  </a:txBody>
                  <a:tcPr/>
                </a:tc>
                <a:tc>
                  <a:txBody>
                    <a:bodyPr/>
                    <a:lstStyle/>
                    <a:p>
                      <a:pPr algn="r"/>
                      <a:r>
                        <a:rPr lang="en-US" sz="1800" b="1" dirty="0">
                          <a:solidFill>
                            <a:srgbClr val="C00000"/>
                          </a:solidFill>
                        </a:rPr>
                        <a:t>-108 </a:t>
                      </a:r>
                      <a:r>
                        <a:rPr lang="en-US" sz="1800" b="1" dirty="0"/>
                        <a:t>(85)</a:t>
                      </a:r>
                    </a:p>
                  </a:txBody>
                  <a:tcPr/>
                </a:tc>
                <a:tc>
                  <a:txBody>
                    <a:bodyPr/>
                    <a:lstStyle/>
                    <a:p>
                      <a:pPr algn="r"/>
                      <a:r>
                        <a:rPr lang="en-US" sz="1800" b="1" dirty="0">
                          <a:solidFill>
                            <a:srgbClr val="C00000"/>
                          </a:solidFill>
                        </a:rPr>
                        <a:t>140</a:t>
                      </a:r>
                      <a:r>
                        <a:rPr lang="en-US" sz="1800" b="1" dirty="0"/>
                        <a:t> (100)</a:t>
                      </a:r>
                    </a:p>
                  </a:txBody>
                  <a:tcPr/>
                </a:tc>
                <a:tc>
                  <a:txBody>
                    <a:bodyPr/>
                    <a:lstStyle/>
                    <a:p>
                      <a:pPr algn="r" fontAlgn="b"/>
                      <a:r>
                        <a:rPr lang="en-US" sz="1800" b="1" i="0" u="none" strike="noStrike" dirty="0">
                          <a:solidFill>
                            <a:srgbClr val="000000"/>
                          </a:solidFill>
                          <a:effectLst/>
                          <a:latin typeface="Calibri" panose="020F0502020204030204" pitchFamily="34" charset="0"/>
                        </a:rPr>
                        <a:t>24,074</a:t>
                      </a:r>
                    </a:p>
                  </a:txBody>
                  <a:tcPr/>
                </a:tc>
                <a:tc>
                  <a:txBody>
                    <a:bodyPr/>
                    <a:lstStyle/>
                    <a:p>
                      <a:pPr algn="r"/>
                      <a:r>
                        <a:rPr lang="en-US" sz="1800" b="1" dirty="0"/>
                        <a:t>-83 (85)</a:t>
                      </a:r>
                    </a:p>
                  </a:txBody>
                  <a:tcPr/>
                </a:tc>
                <a:tc>
                  <a:txBody>
                    <a:bodyPr/>
                    <a:lstStyle/>
                    <a:p>
                      <a:pPr algn="r"/>
                      <a:r>
                        <a:rPr lang="en-US" sz="1800" b="1" dirty="0">
                          <a:solidFill>
                            <a:schemeClr val="tx1"/>
                          </a:solidFill>
                        </a:rPr>
                        <a:t>87</a:t>
                      </a:r>
                      <a:r>
                        <a:rPr lang="en-US" sz="1800" b="1" dirty="0"/>
                        <a:t> (100)</a:t>
                      </a:r>
                    </a:p>
                  </a:txBody>
                  <a:tcPr/>
                </a:tc>
                <a:tc>
                  <a:txBody>
                    <a:bodyPr/>
                    <a:lstStyle/>
                    <a:p>
                      <a:pPr algn="r" fontAlgn="b"/>
                      <a:r>
                        <a:rPr lang="en-US" sz="1800" b="1" i="0" u="none" strike="noStrike" dirty="0">
                          <a:solidFill>
                            <a:srgbClr val="000000"/>
                          </a:solidFill>
                          <a:effectLst/>
                          <a:latin typeface="Calibri" panose="020F0502020204030204" pitchFamily="34" charset="0"/>
                        </a:rPr>
                        <a:t>1,137,419</a:t>
                      </a:r>
                    </a:p>
                  </a:txBody>
                  <a:tcPr anchor="ctr"/>
                </a:tc>
                <a:extLst>
                  <a:ext uri="{0D108BD9-81ED-4DB2-BD59-A6C34878D82A}">
                    <a16:rowId xmlns:a16="http://schemas.microsoft.com/office/drawing/2014/main" val="3183075478"/>
                  </a:ext>
                </a:extLst>
              </a:tr>
              <a:tr h="255337">
                <a:tc>
                  <a:txBody>
                    <a:bodyPr/>
                    <a:lstStyle/>
                    <a:p>
                      <a:pPr algn="ctr"/>
                      <a:r>
                        <a:rPr lang="en-US" sz="1800" b="1" dirty="0"/>
                        <a:t>All</a:t>
                      </a:r>
                    </a:p>
                  </a:txBody>
                  <a:tcPr/>
                </a:tc>
                <a:tc>
                  <a:txBody>
                    <a:bodyPr/>
                    <a:lstStyle/>
                    <a:p>
                      <a:pPr algn="ctr"/>
                      <a:r>
                        <a:rPr lang="en-US" sz="1800" b="1" dirty="0"/>
                        <a:t>14</a:t>
                      </a:r>
                    </a:p>
                  </a:txBody>
                  <a:tcPr/>
                </a:tc>
                <a:tc>
                  <a:txBody>
                    <a:bodyPr/>
                    <a:lstStyle/>
                    <a:p>
                      <a:pPr algn="ctr"/>
                      <a:r>
                        <a:rPr lang="en-US" sz="1800" b="1" dirty="0"/>
                        <a:t>77</a:t>
                      </a:r>
                    </a:p>
                  </a:txBody>
                  <a:tcPr/>
                </a:tc>
                <a:tc>
                  <a:txBody>
                    <a:bodyPr/>
                    <a:lstStyle/>
                    <a:p>
                      <a:pPr algn="r" fontAlgn="b"/>
                      <a:r>
                        <a:rPr lang="en-US" sz="1800" b="1" i="0" u="none" strike="noStrike" dirty="0">
                          <a:solidFill>
                            <a:srgbClr val="000000"/>
                          </a:solidFill>
                          <a:effectLst/>
                          <a:latin typeface="Calibri" panose="020F0502020204030204" pitchFamily="34" charset="0"/>
                        </a:rPr>
                        <a:t>487,664</a:t>
                      </a:r>
                    </a:p>
                  </a:txBody>
                  <a:tcPr/>
                </a:tc>
                <a:tc>
                  <a:txBody>
                    <a:bodyPr/>
                    <a:lstStyle/>
                    <a:p>
                      <a:pPr algn="ctr"/>
                      <a:r>
                        <a:rPr lang="en-US" sz="1800" b="1" dirty="0"/>
                        <a:t>-7</a:t>
                      </a:r>
                    </a:p>
                  </a:txBody>
                  <a:tcPr anchor="ctr"/>
                </a:tc>
                <a:tc>
                  <a:txBody>
                    <a:bodyPr/>
                    <a:lstStyle/>
                    <a:p>
                      <a:pPr algn="ctr"/>
                      <a:r>
                        <a:rPr lang="en-US" sz="1800" b="1" dirty="0"/>
                        <a:t>76</a:t>
                      </a:r>
                    </a:p>
                  </a:txBody>
                  <a:tcPr anchor="ctr"/>
                </a:tc>
                <a:tc>
                  <a:txBody>
                    <a:bodyPr/>
                    <a:lstStyle/>
                    <a:p>
                      <a:pPr algn="r" fontAlgn="b"/>
                      <a:r>
                        <a:rPr lang="en-US" sz="1800" b="1" i="0" u="none" strike="noStrike" dirty="0">
                          <a:solidFill>
                            <a:srgbClr val="000000"/>
                          </a:solidFill>
                          <a:effectLst/>
                          <a:latin typeface="Calibri" panose="020F0502020204030204" pitchFamily="34" charset="0"/>
                        </a:rPr>
                        <a:t>18,122,967</a:t>
                      </a:r>
                    </a:p>
                  </a:txBody>
                  <a:tcPr anchor="ctr"/>
                </a:tc>
                <a:extLst>
                  <a:ext uri="{0D108BD9-81ED-4DB2-BD59-A6C34878D82A}">
                    <a16:rowId xmlns:a16="http://schemas.microsoft.com/office/drawing/2014/main" val="1446560642"/>
                  </a:ext>
                </a:extLst>
              </a:tr>
            </a:tbl>
          </a:graphicData>
        </a:graphic>
      </p:graphicFrame>
      <p:sp>
        <p:nvSpPr>
          <p:cNvPr id="5" name="TextBox 4">
            <a:extLst>
              <a:ext uri="{FF2B5EF4-FFF2-40B4-BE49-F238E27FC236}">
                <a16:creationId xmlns:a16="http://schemas.microsoft.com/office/drawing/2014/main" id="{CD771AEE-33FB-4BB1-A387-F5D5B5C294BB}"/>
              </a:ext>
            </a:extLst>
          </p:cNvPr>
          <p:cNvSpPr txBox="1"/>
          <p:nvPr/>
        </p:nvSpPr>
        <p:spPr>
          <a:xfrm>
            <a:off x="457200" y="4382095"/>
            <a:ext cx="8311415" cy="400110"/>
          </a:xfrm>
          <a:prstGeom prst="rect">
            <a:avLst/>
          </a:prstGeom>
          <a:noFill/>
        </p:spPr>
        <p:txBody>
          <a:bodyPr wrap="square" rtlCol="0">
            <a:spAutoFit/>
          </a:bodyPr>
          <a:lstStyle/>
          <a:p>
            <a:r>
              <a:rPr lang="en-US" sz="2000" dirty="0">
                <a:solidFill>
                  <a:schemeClr val="bg1"/>
                </a:solidFill>
              </a:rPr>
              <a:t>Empirical NTB helps meeting the requirements at the high-end RSR.</a:t>
            </a:r>
          </a:p>
        </p:txBody>
      </p:sp>
    </p:spTree>
    <p:extLst>
      <p:ext uri="{BB962C8B-B14F-4D97-AF65-F5344CB8AC3E}">
        <p14:creationId xmlns:p14="http://schemas.microsoft.com/office/powerpoint/2010/main" val="15478379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Supplement E</a:t>
            </a:r>
            <a:br>
              <a:rPr lang="en-US" dirty="0"/>
            </a:br>
            <a:r>
              <a:rPr lang="en-US" dirty="0"/>
              <a:t>Impact of G18 ABI Band 2 calibration adjustment</a:t>
            </a:r>
          </a:p>
        </p:txBody>
      </p:sp>
      <p:sp>
        <p:nvSpPr>
          <p:cNvPr id="3" name="Text Placeholder 2"/>
          <p:cNvSpPr>
            <a:spLocks noGrp="1"/>
          </p:cNvSpPr>
          <p:nvPr>
            <p:ph type="body" idx="1"/>
          </p:nvPr>
        </p:nvSpPr>
        <p:spPr/>
        <p:txBody>
          <a:bodyPr/>
          <a:lstStyle/>
          <a:p>
            <a:r>
              <a:rPr lang="en-US" dirty="0"/>
              <a:t>GOES-18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77</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7355912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Data Set and Strategy</a:t>
            </a:r>
          </a:p>
        </p:txBody>
      </p:sp>
      <p:sp>
        <p:nvSpPr>
          <p:cNvPr id="3" name="Text Placeholder 2"/>
          <p:cNvSpPr>
            <a:spLocks noGrp="1"/>
          </p:cNvSpPr>
          <p:nvPr>
            <p:ph type="body" idx="1"/>
          </p:nvPr>
        </p:nvSpPr>
        <p:spPr>
          <a:xfrm>
            <a:off x="457199" y="1135314"/>
            <a:ext cx="8229600" cy="731520"/>
          </a:xfrm>
        </p:spPr>
        <p:txBody>
          <a:bodyPr>
            <a:normAutofit fontScale="77500" lnSpcReduction="20000"/>
          </a:bodyPr>
          <a:lstStyle/>
          <a:p>
            <a:pPr>
              <a:spcBef>
                <a:spcPts val="0"/>
              </a:spcBef>
              <a:spcAft>
                <a:spcPts val="600"/>
              </a:spcAft>
            </a:pPr>
            <a:r>
              <a:rPr lang="en-US" sz="2400" dirty="0"/>
              <a:t>Compared time series of G18 and G17 DSR errors  for 7/1/22 – 8/31/22 that includes observations before and after the calibration update.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5" name="Picture 4">
            <a:extLst>
              <a:ext uri="{FF2B5EF4-FFF2-40B4-BE49-F238E27FC236}">
                <a16:creationId xmlns:a16="http://schemas.microsoft.com/office/drawing/2014/main" id="{82C54591-C4E7-47AE-8977-CF24FFD4724F}"/>
              </a:ext>
            </a:extLst>
          </p:cNvPr>
          <p:cNvPicPr>
            <a:picLocks noChangeAspect="1"/>
          </p:cNvPicPr>
          <p:nvPr/>
        </p:nvPicPr>
        <p:blipFill>
          <a:blip r:embed="rId2"/>
          <a:stretch>
            <a:fillRect/>
          </a:stretch>
        </p:blipFill>
        <p:spPr>
          <a:xfrm>
            <a:off x="1459671" y="1824691"/>
            <a:ext cx="5895343" cy="3432345"/>
          </a:xfrm>
          <a:prstGeom prst="rect">
            <a:avLst/>
          </a:prstGeom>
        </p:spPr>
      </p:pic>
      <p:sp>
        <p:nvSpPr>
          <p:cNvPr id="6" name="Text Placeholder 2">
            <a:extLst>
              <a:ext uri="{FF2B5EF4-FFF2-40B4-BE49-F238E27FC236}">
                <a16:creationId xmlns:a16="http://schemas.microsoft.com/office/drawing/2014/main" id="{60DAAB53-B215-4487-B970-B264E3EEEAFA}"/>
              </a:ext>
            </a:extLst>
          </p:cNvPr>
          <p:cNvSpPr txBox="1">
            <a:spLocks/>
          </p:cNvSpPr>
          <p:nvPr/>
        </p:nvSpPr>
        <p:spPr>
          <a:xfrm>
            <a:off x="457199" y="5214893"/>
            <a:ext cx="8229600" cy="1504062"/>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There is no detectable impact of B02 bias adjustment on SRB products. </a:t>
            </a:r>
          </a:p>
          <a:p>
            <a:pPr>
              <a:lnSpc>
                <a:spcPct val="80000"/>
              </a:lnSpc>
            </a:pPr>
            <a:r>
              <a:rPr lang="en-US" sz="2000" dirty="0"/>
              <a:t>G18 Accuracy (A) and Precision (P) are similar before and after G18 ABI B02 calibration adjustment; they are comparable to  G17 A and P for each time period. A and P for the entire period are 15 and 85 Wm</a:t>
            </a:r>
            <a:r>
              <a:rPr lang="en-US" sz="2000" baseline="30000" dirty="0"/>
              <a:t>-2</a:t>
            </a:r>
            <a:r>
              <a:rPr lang="en-US" sz="2000" dirty="0"/>
              <a:t> for both G17 and G18 products.</a:t>
            </a:r>
          </a:p>
        </p:txBody>
      </p:sp>
    </p:spTree>
    <p:extLst>
      <p:ext uri="{BB962C8B-B14F-4D97-AF65-F5344CB8AC3E}">
        <p14:creationId xmlns:p14="http://schemas.microsoft.com/office/powerpoint/2010/main" val="3894204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2739985789"/>
              </p:ext>
            </p:extLst>
          </p:nvPr>
        </p:nvGraphicFramePr>
        <p:xfrm>
          <a:off x="282046" y="1021676"/>
          <a:ext cx="8705384" cy="4675637"/>
        </p:xfrm>
        <a:graphic>
          <a:graphicData uri="http://schemas.openxmlformats.org/drawingml/2006/table">
            <a:tbl>
              <a:tblPr>
                <a:noFill/>
              </a:tblPr>
              <a:tblGrid>
                <a:gridCol w="804807">
                  <a:extLst>
                    <a:ext uri="{9D8B030D-6E8A-4147-A177-3AD203B41FA5}">
                      <a16:colId xmlns:a16="http://schemas.microsoft.com/office/drawing/2014/main" val="20000"/>
                    </a:ext>
                  </a:extLst>
                </a:gridCol>
                <a:gridCol w="3471357">
                  <a:extLst>
                    <a:ext uri="{9D8B030D-6E8A-4147-A177-3AD203B41FA5}">
                      <a16:colId xmlns:a16="http://schemas.microsoft.com/office/drawing/2014/main" val="20001"/>
                    </a:ext>
                  </a:extLst>
                </a:gridCol>
                <a:gridCol w="2218049">
                  <a:extLst>
                    <a:ext uri="{9D8B030D-6E8A-4147-A177-3AD203B41FA5}">
                      <a16:colId xmlns:a16="http://schemas.microsoft.com/office/drawing/2014/main" val="20002"/>
                    </a:ext>
                  </a:extLst>
                </a:gridCol>
                <a:gridCol w="1135849">
                  <a:extLst>
                    <a:ext uri="{9D8B030D-6E8A-4147-A177-3AD203B41FA5}">
                      <a16:colId xmlns:a16="http://schemas.microsoft.com/office/drawing/2014/main" val="20003"/>
                    </a:ext>
                  </a:extLst>
                </a:gridCol>
                <a:gridCol w="1075322">
                  <a:extLst>
                    <a:ext uri="{9D8B030D-6E8A-4147-A177-3AD203B41FA5}">
                      <a16:colId xmlns:a16="http://schemas.microsoft.com/office/drawing/2014/main" val="20004"/>
                    </a:ext>
                  </a:extLst>
                </a:gridCol>
              </a:tblGrid>
              <a:tr h="199497">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Description (date submitted)</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38441">
                <a:tc>
                  <a:txBody>
                    <a:bodyPr/>
                    <a:lstStyle/>
                    <a:p>
                      <a:pPr algn="ctr" fontAlgn="b"/>
                      <a:r>
                        <a:rPr lang="en-US" sz="1200" b="0" i="0" u="none" strike="noStrike" dirty="0">
                          <a:solidFill>
                            <a:srgbClr val="000000"/>
                          </a:solidFill>
                          <a:effectLst/>
                          <a:latin typeface="Calibri" panose="020F0502020204030204" pitchFamily="34" charset="0"/>
                        </a:rPr>
                        <a:t>ADR617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ClearCompAlb</a:t>
                      </a:r>
                      <a:r>
                        <a:rPr lang="en-US" sz="1200" baseline="0" dirty="0">
                          <a:latin typeface="Calibri" panose="020F0502020204030204" pitchFamily="34" charset="0"/>
                        </a:rPr>
                        <a:t> is incorrect in MESO product. Time series has only a single value (2/28/18).</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Incorrect</a:t>
                      </a:r>
                      <a:r>
                        <a:rPr lang="en-US" sz="1200" baseline="0" dirty="0">
                          <a:latin typeface="Calibri" panose="020F0502020204030204" pitchFamily="34" charset="0"/>
                        </a:rPr>
                        <a:t> </a:t>
                      </a:r>
                      <a:r>
                        <a:rPr lang="en-US" sz="1200" baseline="0" dirty="0" err="1">
                          <a:latin typeface="Calibri" panose="020F0502020204030204" pitchFamily="34" charset="0"/>
                        </a:rPr>
                        <a:t>ClearCompAlb</a:t>
                      </a:r>
                      <a:r>
                        <a:rPr lang="en-US" sz="1200" baseline="0" dirty="0">
                          <a:latin typeface="Calibri" panose="020F0502020204030204" pitchFamily="34" charset="0"/>
                        </a:rPr>
                        <a:t> value causes incorrect retrievals in indirect path.</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rowSpan="5">
                  <a:txBody>
                    <a:bodyPr/>
                    <a:lstStyle/>
                    <a:p>
                      <a:pPr algn="ctr" fontAlgn="b"/>
                      <a:r>
                        <a:rPr lang="en-US" sz="1200" b="0" i="0" u="none" strike="noStrike" dirty="0">
                          <a:solidFill>
                            <a:srgbClr val="000000"/>
                          </a:solidFill>
                          <a:effectLst/>
                          <a:latin typeface="Calibri" panose="020F0502020204030204" pitchFamily="34" charset="0"/>
                        </a:rPr>
                        <a:t>N/A</a:t>
                      </a:r>
                    </a:p>
                    <a:p>
                      <a:pPr algn="ctr" fontAlgn="b"/>
                      <a:r>
                        <a:rPr lang="en-US" sz="1200" b="0" i="0" u="none" strike="noStrike" dirty="0">
                          <a:solidFill>
                            <a:srgbClr val="000000"/>
                          </a:solidFill>
                          <a:effectLst/>
                          <a:latin typeface="Calibri" panose="020F0502020204030204" pitchFamily="34" charset="0"/>
                        </a:rPr>
                        <a:t>On hold until removing</a:t>
                      </a:r>
                      <a:r>
                        <a:rPr lang="en-US" sz="1200" b="0" i="0" u="none" strike="noStrike" baseline="0" dirty="0">
                          <a:solidFill>
                            <a:srgbClr val="000000"/>
                          </a:solidFill>
                          <a:effectLst/>
                          <a:latin typeface="Calibri" panose="020F0502020204030204" pitchFamily="34" charset="0"/>
                        </a:rPr>
                        <a:t> </a:t>
                      </a:r>
                      <a:r>
                        <a:rPr lang="en-US" sz="1200" b="0" i="0" u="none" strike="noStrike" baseline="0" dirty="0" err="1">
                          <a:solidFill>
                            <a:srgbClr val="000000"/>
                          </a:solidFill>
                          <a:effectLst/>
                          <a:latin typeface="Calibri" panose="020F0502020204030204" pitchFamily="34" charset="0"/>
                        </a:rPr>
                        <a:t>reprojection</a:t>
                      </a:r>
                      <a:r>
                        <a:rPr lang="en-US" sz="1200" b="0" i="0" u="none" strike="noStrike" baseline="0" dirty="0">
                          <a:solidFill>
                            <a:srgbClr val="000000"/>
                          </a:solidFill>
                          <a:effectLst/>
                          <a:latin typeface="Calibri" panose="020F0502020204030204" pitchFamily="34" charset="0"/>
                        </a:rPr>
                        <a:t> issue is decided</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0214536"/>
                  </a:ext>
                </a:extLst>
              </a:tr>
              <a:tr h="338441">
                <a:tc>
                  <a:txBody>
                    <a:bodyPr/>
                    <a:lstStyle/>
                    <a:p>
                      <a:pPr algn="ctr" fontAlgn="b"/>
                      <a:r>
                        <a:rPr lang="en-US" sz="1200" b="0" i="0" u="none" strike="noStrike" dirty="0">
                          <a:solidFill>
                            <a:srgbClr val="000000"/>
                          </a:solidFill>
                          <a:effectLst/>
                          <a:latin typeface="Calibri" panose="020F0502020204030204" pitchFamily="34" charset="0"/>
                        </a:rPr>
                        <a:t>ADR864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G17 MESO are located incorrectly (11/13/18).</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Calibri" panose="020F0502020204030204" pitchFamily="34" charset="0"/>
                        </a:rPr>
                        <a:t>Hinders validation.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5336183"/>
                  </a:ext>
                </a:extLst>
              </a:tr>
              <a:tr h="338441">
                <a:tc>
                  <a:txBody>
                    <a:bodyPr/>
                    <a:lstStyle/>
                    <a:p>
                      <a:pPr marL="0" marR="0" lvl="0" indent="0" algn="ctr" rtl="0">
                        <a:spcBef>
                          <a:spcPts val="0"/>
                        </a:spcBef>
                        <a:buSzPct val="25000"/>
                        <a:buNone/>
                      </a:pPr>
                      <a:r>
                        <a:rPr lang="en-US" sz="1200" dirty="0">
                          <a:latin typeface="Calibri" panose="020F0502020204030204" pitchFamily="34" charset="0"/>
                        </a:rPr>
                        <a:t>ADR914</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MESO</a:t>
                      </a:r>
                      <a:r>
                        <a:rPr lang="en-US" sz="1200" baseline="0" dirty="0">
                          <a:latin typeface="Calibri" panose="020F0502020204030204" pitchFamily="34" charset="0"/>
                        </a:rPr>
                        <a:t> DSR is filled with _</a:t>
                      </a:r>
                      <a:r>
                        <a:rPr lang="en-US" sz="1200" baseline="0" dirty="0" err="1">
                          <a:latin typeface="Calibri" panose="020F0502020204030204" pitchFamily="34" charset="0"/>
                        </a:rPr>
                        <a:t>FillValue</a:t>
                      </a:r>
                      <a:r>
                        <a:rPr lang="en-US" sz="1200" baseline="0" dirty="0">
                          <a:latin typeface="Calibri" panose="020F0502020204030204" pitchFamily="34" charset="0"/>
                        </a:rPr>
                        <a:t> during local daytime (1/5/18).</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Hinders 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marL="0" marR="0" lvl="0" indent="0" algn="ctr" rtl="0">
                        <a:spcBef>
                          <a:spcPts val="0"/>
                        </a:spcBef>
                        <a:buSzPct val="25000"/>
                        <a:buNone/>
                      </a:pPr>
                      <a:endParaRPr lang="en-US" sz="1200" dirty="0">
                        <a:latin typeface="Calibri" panose="020F050202020403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2853845"/>
                  </a:ext>
                </a:extLst>
              </a:tr>
              <a:tr h="338441">
                <a:tc>
                  <a:txBody>
                    <a:bodyPr/>
                    <a:lstStyle/>
                    <a:p>
                      <a:pPr algn="ctr" fontAlgn="b"/>
                      <a:r>
                        <a:rPr lang="en-US" sz="1200" b="0" i="0" u="none" strike="noStrike" dirty="0">
                          <a:solidFill>
                            <a:srgbClr val="000000"/>
                          </a:solidFill>
                          <a:effectLst/>
                          <a:latin typeface="Calibri" panose="020F0502020204030204" pitchFamily="34" charset="0"/>
                        </a:rPr>
                        <a:t>ADR933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DSRM2 is filled with _</a:t>
                      </a:r>
                      <a:r>
                        <a:rPr lang="en-US" sz="1200" dirty="0" err="1">
                          <a:latin typeface="Calibri" panose="020F0502020204030204" pitchFamily="34" charset="0"/>
                        </a:rPr>
                        <a:t>FillValue</a:t>
                      </a:r>
                      <a:r>
                        <a:rPr lang="en-US" sz="1200" baseline="0" dirty="0">
                          <a:latin typeface="Calibri" panose="020F0502020204030204" pitchFamily="34" charset="0"/>
                        </a:rPr>
                        <a:t> all day (4/8/19).</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Hinders validation.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299378"/>
                  </a:ext>
                </a:extLst>
              </a:tr>
              <a:tr h="338441">
                <a:tc>
                  <a:txBody>
                    <a:bodyPr/>
                    <a:lstStyle/>
                    <a:p>
                      <a:pPr algn="ctr" fontAlgn="b"/>
                      <a:r>
                        <a:rPr lang="en-US" sz="1200" b="0" i="0" u="none" strike="noStrike" dirty="0">
                          <a:solidFill>
                            <a:srgbClr val="000000"/>
                          </a:solidFill>
                          <a:effectLst/>
                          <a:latin typeface="Calibri" panose="020F0502020204030204" pitchFamily="34" charset="0"/>
                        </a:rPr>
                        <a:t>ADR1062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MESO products are missing for almost half of a day (11/14/19)</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Hinders 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0936498"/>
                  </a:ext>
                </a:extLst>
              </a:tr>
              <a:tr h="338441">
                <a:tc>
                  <a:txBody>
                    <a:bodyPr/>
                    <a:lstStyle/>
                    <a:p>
                      <a:pPr algn="ctr" fontAlgn="b"/>
                      <a:r>
                        <a:rPr lang="en-US" sz="1200" b="0" i="0" u="none" strike="noStrike" dirty="0">
                          <a:solidFill>
                            <a:srgbClr val="000000"/>
                          </a:solidFill>
                          <a:effectLst/>
                          <a:latin typeface="Calibri" panose="020F0502020204030204" pitchFamily="34" charset="0"/>
                        </a:rPr>
                        <a:t>ADR408/393</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At beta PSPVR, </a:t>
                      </a:r>
                      <a:r>
                        <a:rPr lang="en-US" sz="1200" dirty="0" err="1">
                          <a:latin typeface="Calibri" panose="020F0502020204030204" pitchFamily="34" charset="0"/>
                        </a:rPr>
                        <a:t>reprojection</a:t>
                      </a:r>
                      <a:r>
                        <a:rPr lang="en-US" sz="1200" dirty="0">
                          <a:latin typeface="Calibri" panose="020F0502020204030204" pitchFamily="34" charset="0"/>
                        </a:rPr>
                        <a:t> was reported to be detrimental to the usability of the product by the community by AWG lead and PSPVR chair supported the change</a:t>
                      </a:r>
                      <a:r>
                        <a:rPr lang="en-US" sz="1200" baseline="0" dirty="0">
                          <a:latin typeface="Calibri" panose="020F0502020204030204" pitchFamily="34" charset="0"/>
                        </a:rPr>
                        <a:t> (7/31/17)</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err="1">
                          <a:solidFill>
                            <a:srgbClr val="000000"/>
                          </a:solidFill>
                          <a:effectLst/>
                          <a:latin typeface="Calibri" panose="020F0502020204030204" pitchFamily="34" charset="0"/>
                        </a:rPr>
                        <a:t>Reprojection</a:t>
                      </a:r>
                      <a:r>
                        <a:rPr lang="en-US" sz="1200" b="0" i="0" u="none" strike="noStrike" dirty="0">
                          <a:solidFill>
                            <a:srgbClr val="000000"/>
                          </a:solidFill>
                          <a:effectLst/>
                          <a:latin typeface="Calibri" panose="020F0502020204030204" pitchFamily="34" charset="0"/>
                        </a:rPr>
                        <a:t> is detrimental to the usability of the product by the community.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Revisit on enterprise date</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a:t>
                      </a:r>
                      <a:r>
                        <a:rPr lang="en-US" sz="1200" b="0" i="0" u="none" strike="noStrike" baseline="0" dirty="0">
                          <a:solidFill>
                            <a:srgbClr val="000000"/>
                          </a:solidFill>
                          <a:effectLst/>
                          <a:latin typeface="Calibri" panose="020F0502020204030204" pitchFamily="34" charset="0"/>
                        </a:rPr>
                        <a:t> Installed</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9662104"/>
                  </a:ext>
                </a:extLst>
              </a:tr>
              <a:tr h="338441">
                <a:tc rowSpan="2">
                  <a:txBody>
                    <a:bodyPr/>
                    <a:lstStyle/>
                    <a:p>
                      <a:pPr algn="ctr" fontAlgn="b"/>
                      <a:r>
                        <a:rPr lang="en-US" sz="1200" b="0" i="0" u="none" strike="noStrike" dirty="0">
                          <a:solidFill>
                            <a:srgbClr val="000000"/>
                          </a:solidFill>
                          <a:effectLst/>
                          <a:latin typeface="Calibri" panose="020F0502020204030204" pitchFamily="34" charset="0"/>
                        </a:rPr>
                        <a:t>ADR743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Missing</a:t>
                      </a:r>
                      <a:r>
                        <a:rPr lang="en-US" sz="1200" baseline="0" dirty="0">
                          <a:latin typeface="Calibri" panose="020F0502020204030204" pitchFamily="34" charset="0"/>
                        </a:rPr>
                        <a:t> flag_meanings attribute for PQI3 (4/16/18).</a:t>
                      </a:r>
                      <a:endParaRPr lang="en-US" sz="1200" dirty="0">
                        <a:latin typeface="Calibri" panose="020F050202020403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Calibri" panose="020F0502020204030204" pitchFamily="34" charset="0"/>
                        </a:rPr>
                        <a:t>Hinders</a:t>
                      </a:r>
                      <a:r>
                        <a:rPr lang="en-US" sz="1200" b="0" i="0" u="none" strike="noStrike" baseline="0" dirty="0">
                          <a:solidFill>
                            <a:srgbClr val="000000"/>
                          </a:solidFill>
                          <a:effectLst/>
                          <a:latin typeface="Calibri" panose="020F0502020204030204" pitchFamily="34" charset="0"/>
                        </a:rPr>
                        <a:t> usage and getting information from it.</a:t>
                      </a:r>
                      <a:endParaRPr lang="en-US" sz="12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Revisit on enterprise date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74326">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PQIs are not initialized with _</a:t>
                      </a:r>
                      <a:r>
                        <a:rPr lang="en-US" sz="1200" dirty="0" err="1">
                          <a:latin typeface="Calibri" panose="020F0502020204030204" pitchFamily="34" charset="0"/>
                        </a:rPr>
                        <a:t>FillValue</a:t>
                      </a:r>
                      <a:r>
                        <a:rPr lang="en-US" sz="1200" dirty="0">
                          <a:latin typeface="Calibri" panose="020F0502020204030204" pitchFamily="34" charset="0"/>
                        </a:rPr>
                        <a:t> (4/16/18).</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One may assume</a:t>
                      </a:r>
                      <a:r>
                        <a:rPr lang="en-US" sz="1200" baseline="0" dirty="0">
                          <a:latin typeface="Calibri" panose="020F0502020204030204" pitchFamily="34" charset="0"/>
                        </a:rPr>
                        <a:t> that provided values are valid.</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kumimoji="0" lang="en-US" sz="1200" b="0" i="0" u="none" strike="noStrike" kern="0" cap="none" spc="0" normalizeH="0" baseline="0" noProof="0" dirty="0">
                          <a:ln>
                            <a:noFill/>
                          </a:ln>
                          <a:solidFill>
                            <a:srgbClr val="000000"/>
                          </a:solidFill>
                          <a:effectLst/>
                          <a:uLnTx/>
                          <a:uFillTx/>
                          <a:latin typeface="Calibri" panose="020F0502020204030204" pitchFamily="34" charset="0"/>
                          <a:ea typeface="+mn-ea"/>
                          <a:cs typeface="+mn-cs"/>
                          <a:sym typeface="Arial"/>
                        </a:rPr>
                        <a:t>Revisit on enterprise date</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Not installed</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374326">
                <a:tc>
                  <a:txBody>
                    <a:bodyPr/>
                    <a:lstStyle/>
                    <a:p>
                      <a:pPr algn="ctr" fontAlgn="b"/>
                      <a:r>
                        <a:rPr lang="en-US" sz="1200" b="0" i="0" u="none" strike="noStrike" dirty="0">
                          <a:solidFill>
                            <a:srgbClr val="000000"/>
                          </a:solidFill>
                          <a:effectLst/>
                          <a:latin typeface="Calibri" panose="020F0502020204030204" pitchFamily="34" charset="0"/>
                        </a:rPr>
                        <a:t>ADR994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TPW source in PQI1 was set incorrectly for some mixed scene grids (8/5/19)</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b="0" i="0" u="none" strike="noStrike" dirty="0">
                          <a:solidFill>
                            <a:srgbClr val="000000"/>
                          </a:solidFill>
                          <a:effectLst/>
                          <a:latin typeface="Calibri" panose="020F0502020204030204" pitchFamily="34" charset="0"/>
                        </a:rPr>
                        <a:t>Hinders</a:t>
                      </a:r>
                      <a:r>
                        <a:rPr lang="en-US" sz="1200" b="0" i="0" u="none" strike="noStrike" baseline="0" dirty="0">
                          <a:solidFill>
                            <a:srgbClr val="000000"/>
                          </a:solidFill>
                          <a:effectLst/>
                          <a:latin typeface="Calibri" panose="020F0502020204030204" pitchFamily="34" charset="0"/>
                        </a:rPr>
                        <a:t> usage and getting information from it.</a:t>
                      </a:r>
                      <a:endParaRPr lang="en-US" sz="1200" b="0" i="0" u="none" strike="noStrike" dirty="0">
                        <a:solidFill>
                          <a:srgbClr val="000000"/>
                        </a:solidFill>
                        <a:effectLst/>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Revisit on enterprise date</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Not installed</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20361667"/>
                  </a:ext>
                </a:extLst>
              </a:tr>
            </a:tbl>
          </a:graphicData>
        </a:graphic>
      </p:graphicFrame>
      <p:sp>
        <p:nvSpPr>
          <p:cNvPr id="489" name="Shape 489"/>
          <p:cNvSpPr txBox="1">
            <a:spLocks noGrp="1"/>
          </p:cNvSpPr>
          <p:nvPr>
            <p:ph type="sldNum" idx="12"/>
          </p:nvPr>
        </p:nvSpPr>
        <p:spPr>
          <a:xfrm>
            <a:off x="6553204" y="6356353"/>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8</a:t>
            </a:fld>
            <a:endParaRPr lang="en-US" sz="1200" dirty="0">
              <a:solidFill>
                <a:schemeClr val="lt1"/>
              </a:solidFill>
              <a:latin typeface="Calibri"/>
              <a:ea typeface="Calibri"/>
              <a:cs typeface="Calibri"/>
              <a:sym typeface="Calibri"/>
            </a:endParaRPr>
          </a:p>
        </p:txBody>
      </p:sp>
      <p:sp>
        <p:nvSpPr>
          <p:cNvPr id="6" name="Title 1"/>
          <p:cNvSpPr>
            <a:spLocks noGrp="1"/>
          </p:cNvSpPr>
          <p:nvPr>
            <p:ph type="title"/>
          </p:nvPr>
        </p:nvSpPr>
        <p:spPr>
          <a:xfrm>
            <a:off x="1345224" y="64203"/>
            <a:ext cx="6408821" cy="968626"/>
          </a:xfrm>
        </p:spPr>
        <p:txBody>
          <a:bodyPr/>
          <a:lstStyle/>
          <a:p>
            <a:r>
              <a:rPr lang="en-US" sz="2800" dirty="0"/>
              <a:t>ADRs in Progress</a:t>
            </a:r>
            <a:endParaRPr lang="en-US" sz="2000" dirty="0"/>
          </a:p>
        </p:txBody>
      </p:sp>
      <p:grpSp>
        <p:nvGrpSpPr>
          <p:cNvPr id="11" name="Group 10"/>
          <p:cNvGrpSpPr/>
          <p:nvPr/>
        </p:nvGrpSpPr>
        <p:grpSpPr>
          <a:xfrm>
            <a:off x="2259675" y="5777829"/>
            <a:ext cx="4529271" cy="274320"/>
            <a:chOff x="2284998" y="6394219"/>
            <a:chExt cx="4529271" cy="274320"/>
          </a:xfrm>
        </p:grpSpPr>
        <p:sp>
          <p:nvSpPr>
            <p:cNvPr id="12" name="TextBox 11"/>
            <p:cNvSpPr txBox="1"/>
            <p:nvPr/>
          </p:nvSpPr>
          <p:spPr>
            <a:xfrm>
              <a:off x="2284998" y="6394219"/>
              <a:ext cx="1627339" cy="274320"/>
            </a:xfrm>
            <a:prstGeom prst="rect">
              <a:avLst/>
            </a:prstGeom>
            <a:solidFill>
              <a:srgbClr val="00B050"/>
            </a:solidFill>
          </p:spPr>
          <p:txBody>
            <a:bodyPr wrap="square" rtlCol="0">
              <a:spAutoFit/>
            </a:bodyPr>
            <a:lstStyle/>
            <a:p>
              <a:pPr algn="ctr"/>
              <a:r>
                <a:rPr lang="en-US" sz="1200" dirty="0">
                  <a:solidFill>
                    <a:schemeClr val="bg1"/>
                  </a:solidFill>
                  <a:latin typeface="Calibri" panose="020F0502020204030204" pitchFamily="34" charset="0"/>
                </a:rPr>
                <a:t>Little Impact</a:t>
              </a:r>
            </a:p>
          </p:txBody>
        </p:sp>
        <p:sp>
          <p:nvSpPr>
            <p:cNvPr id="13" name="TextBox 12"/>
            <p:cNvSpPr txBox="1"/>
            <p:nvPr/>
          </p:nvSpPr>
          <p:spPr>
            <a:xfrm>
              <a:off x="3843993" y="6394219"/>
              <a:ext cx="1484125" cy="274320"/>
            </a:xfrm>
            <a:prstGeom prst="rect">
              <a:avLst/>
            </a:prstGeom>
            <a:solidFill>
              <a:srgbClr val="FFFF00"/>
            </a:solidFill>
          </p:spPr>
          <p:txBody>
            <a:bodyPr wrap="square" rtlCol="0">
              <a:spAutoFit/>
            </a:bodyPr>
            <a:lstStyle/>
            <a:p>
              <a:pPr algn="ctr"/>
              <a:r>
                <a:rPr lang="en-US" sz="1200" dirty="0">
                  <a:latin typeface="Calibri" panose="020F0502020204030204" pitchFamily="34" charset="0"/>
                </a:rPr>
                <a:t>Moderate Impact</a:t>
              </a:r>
            </a:p>
          </p:txBody>
        </p:sp>
        <p:sp>
          <p:nvSpPr>
            <p:cNvPr id="14" name="TextBox 13"/>
            <p:cNvSpPr txBox="1"/>
            <p:nvPr/>
          </p:nvSpPr>
          <p:spPr>
            <a:xfrm>
              <a:off x="5334870" y="6394219"/>
              <a:ext cx="1479399" cy="274320"/>
            </a:xfrm>
            <a:prstGeom prst="rect">
              <a:avLst/>
            </a:prstGeom>
            <a:solidFill>
              <a:srgbClr val="FF0000"/>
            </a:solidFill>
          </p:spPr>
          <p:txBody>
            <a:bodyPr wrap="square" rtlCol="0">
              <a:spAutoFit/>
            </a:bodyPr>
            <a:lstStyle/>
            <a:p>
              <a:pPr algn="ctr"/>
              <a:r>
                <a:rPr lang="en-US" sz="1200" dirty="0">
                  <a:solidFill>
                    <a:schemeClr val="bg1"/>
                  </a:solidFill>
                  <a:latin typeface="Calibri" panose="020F0502020204030204" pitchFamily="34" charset="0"/>
                </a:rPr>
                <a:t>Big Impact</a:t>
              </a:r>
            </a:p>
          </p:txBody>
        </p:sp>
      </p:grpSp>
      <p:sp>
        <p:nvSpPr>
          <p:cNvPr id="2" name="Rectangle 1">
            <a:extLst>
              <a:ext uri="{FF2B5EF4-FFF2-40B4-BE49-F238E27FC236}">
                <a16:creationId xmlns:a16="http://schemas.microsoft.com/office/drawing/2014/main" id="{B1FE0176-3655-4F42-A896-D5CBF6CC28E2}"/>
              </a:ext>
            </a:extLst>
          </p:cNvPr>
          <p:cNvSpPr/>
          <p:nvPr/>
        </p:nvSpPr>
        <p:spPr>
          <a:xfrm>
            <a:off x="282046" y="1309036"/>
            <a:ext cx="8705384" cy="2196164"/>
          </a:xfrm>
          <a:prstGeom prst="rect">
            <a:avLst/>
          </a:prstGeom>
          <a:solidFill>
            <a:srgbClr val="FFFFFF">
              <a:alpha val="50196"/>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BDDEDC1-9C22-45D0-B62D-FC20A81FAABC}"/>
              </a:ext>
            </a:extLst>
          </p:cNvPr>
          <p:cNvSpPr txBox="1"/>
          <p:nvPr/>
        </p:nvSpPr>
        <p:spPr>
          <a:xfrm rot="20912699">
            <a:off x="2403503" y="2463459"/>
            <a:ext cx="5032147" cy="616485"/>
          </a:xfrm>
          <a:prstGeom prst="rect">
            <a:avLst/>
          </a:prstGeom>
          <a:noFill/>
        </p:spPr>
        <p:txBody>
          <a:bodyPr wrap="none" rtlCol="0">
            <a:spAutoFit/>
          </a:bodyPr>
          <a:lstStyle/>
          <a:p>
            <a:r>
              <a:rPr lang="en-US" sz="3600" dirty="0"/>
              <a:t>MESO DOMAIN ISSUE</a:t>
            </a:r>
          </a:p>
        </p:txBody>
      </p:sp>
      <p:sp>
        <p:nvSpPr>
          <p:cNvPr id="15" name="TextBox 14"/>
          <p:cNvSpPr txBox="1"/>
          <p:nvPr/>
        </p:nvSpPr>
        <p:spPr>
          <a:xfrm>
            <a:off x="338154" y="6178835"/>
            <a:ext cx="8593168" cy="679166"/>
          </a:xfrm>
          <a:prstGeom prst="rect">
            <a:avLst/>
          </a:prstGeom>
          <a:noFill/>
        </p:spPr>
        <p:txBody>
          <a:bodyPr wrap="square" rtlCol="0">
            <a:normAutofit/>
          </a:bodyPr>
          <a:lstStyle/>
          <a:p>
            <a:pPr marL="285750" indent="-285750">
              <a:spcAft>
                <a:spcPts val="600"/>
              </a:spcAft>
              <a:buClr>
                <a:schemeClr val="bg1"/>
              </a:buClr>
              <a:buFont typeface="Arial" panose="020B0604020202020204" pitchFamily="34" charset="0"/>
              <a:buChar char="•"/>
            </a:pPr>
            <a:r>
              <a:rPr lang="en-US" sz="1500" dirty="0">
                <a:solidFill>
                  <a:schemeClr val="bg1"/>
                </a:solidFill>
              </a:rPr>
              <a:t>ADRs inherited from G17 and still apply to G18.</a:t>
            </a:r>
          </a:p>
          <a:p>
            <a:pPr marL="285750" indent="-285750">
              <a:spcAft>
                <a:spcPts val="600"/>
              </a:spcAft>
              <a:buClr>
                <a:schemeClr val="bg1"/>
              </a:buClr>
              <a:buFont typeface="Arial" panose="020B0604020202020204" pitchFamily="34" charset="0"/>
              <a:buChar char="•"/>
            </a:pPr>
            <a:r>
              <a:rPr lang="en-US" sz="1500" dirty="0">
                <a:solidFill>
                  <a:schemeClr val="bg1"/>
                </a:solidFill>
              </a:rPr>
              <a:t>Except for ADRs for MESO domain, ADRs have little impact on product quality.</a:t>
            </a:r>
          </a:p>
        </p:txBody>
      </p:sp>
    </p:spTree>
    <p:extLst>
      <p:ext uri="{BB962C8B-B14F-4D97-AF65-F5344CB8AC3E}">
        <p14:creationId xmlns:p14="http://schemas.microsoft.com/office/powerpoint/2010/main" val="3160953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Issues with no ADR</a:t>
            </a:r>
            <a:endParaRPr lang="en-US" sz="2800" i="1" dirty="0"/>
          </a:p>
        </p:txBody>
      </p:sp>
      <p:sp>
        <p:nvSpPr>
          <p:cNvPr id="3" name="Text Placeholder 2"/>
          <p:cNvSpPr>
            <a:spLocks noGrp="1"/>
          </p:cNvSpPr>
          <p:nvPr>
            <p:ph type="body" idx="1"/>
          </p:nvPr>
        </p:nvSpPr>
        <p:spPr>
          <a:xfrm>
            <a:off x="387176" y="3020149"/>
            <a:ext cx="8229600" cy="1869485"/>
          </a:xfrm>
        </p:spPr>
        <p:txBody>
          <a:bodyPr>
            <a:normAutofit fontScale="92500" lnSpcReduction="10000"/>
          </a:bodyPr>
          <a:lstStyle/>
          <a:p>
            <a:pPr marL="231775" indent="-206375">
              <a:spcBef>
                <a:spcPts val="0"/>
              </a:spcBef>
            </a:pPr>
            <a:r>
              <a:rPr lang="en-US" sz="2000" dirty="0"/>
              <a:t>Longstanding, known issue: Mean, max, min and standard deviation in Ground System M4 CONUS file cannot be reproduced from DSR data in file. No ADR was generated, issue is expected to be resolved with implementation of the enterprise algorithm.</a:t>
            </a:r>
          </a:p>
          <a:p>
            <a:pPr marL="231775" indent="-206375">
              <a:spcBef>
                <a:spcPts val="0"/>
              </a:spcBef>
            </a:pPr>
            <a:endParaRPr lang="en-US" sz="2000" dirty="0"/>
          </a:p>
          <a:p>
            <a:pPr marL="482600" lvl="1" indent="0">
              <a:buNone/>
            </a:pPr>
            <a:r>
              <a:rPr lang="en-US" sz="1600" dirty="0"/>
              <a:t>Example: M4 CONUS DSR statistics for 2022253_1500 UTC</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a:t>
            </a:fld>
            <a:endParaRPr lang="en-US"/>
          </a:p>
        </p:txBody>
      </p:sp>
      <p:graphicFrame>
        <p:nvGraphicFramePr>
          <p:cNvPr id="7" name="Shape 641"/>
          <p:cNvGraphicFramePr/>
          <p:nvPr>
            <p:extLst>
              <p:ext uri="{D42A27DB-BD31-4B8C-83A1-F6EECF244321}">
                <p14:modId xmlns:p14="http://schemas.microsoft.com/office/powerpoint/2010/main" val="1507170191"/>
              </p:ext>
            </p:extLst>
          </p:nvPr>
        </p:nvGraphicFramePr>
        <p:xfrm>
          <a:off x="139137" y="1229032"/>
          <a:ext cx="8865724" cy="1332902"/>
        </p:xfrm>
        <a:graphic>
          <a:graphicData uri="http://schemas.openxmlformats.org/drawingml/2006/table">
            <a:tbl>
              <a:tblPr firstRow="1" bandRow="1">
                <a:noFill/>
              </a:tblPr>
              <a:tblGrid>
                <a:gridCol w="1304652">
                  <a:extLst>
                    <a:ext uri="{9D8B030D-6E8A-4147-A177-3AD203B41FA5}">
                      <a16:colId xmlns:a16="http://schemas.microsoft.com/office/drawing/2014/main" val="20000"/>
                    </a:ext>
                  </a:extLst>
                </a:gridCol>
                <a:gridCol w="2762451">
                  <a:extLst>
                    <a:ext uri="{9D8B030D-6E8A-4147-A177-3AD203B41FA5}">
                      <a16:colId xmlns:a16="http://schemas.microsoft.com/office/drawing/2014/main" val="20001"/>
                    </a:ext>
                  </a:extLst>
                </a:gridCol>
                <a:gridCol w="1535798">
                  <a:extLst>
                    <a:ext uri="{9D8B030D-6E8A-4147-A177-3AD203B41FA5}">
                      <a16:colId xmlns:a16="http://schemas.microsoft.com/office/drawing/2014/main" val="20002"/>
                    </a:ext>
                  </a:extLst>
                </a:gridCol>
                <a:gridCol w="3262823">
                  <a:extLst>
                    <a:ext uri="{9D8B030D-6E8A-4147-A177-3AD203B41FA5}">
                      <a16:colId xmlns:a16="http://schemas.microsoft.com/office/drawing/2014/main" val="20003"/>
                    </a:ext>
                  </a:extLst>
                </a:gridCol>
              </a:tblGrid>
              <a:tr h="388012">
                <a:tc>
                  <a:txBody>
                    <a:bodyPr/>
                    <a:lstStyle/>
                    <a:p>
                      <a:pPr marL="0" marR="0" lvl="0" indent="0" algn="l" rtl="0">
                        <a:spcBef>
                          <a:spcPts val="0"/>
                        </a:spcBef>
                        <a:buSzPct val="25000"/>
                        <a:buNone/>
                      </a:pPr>
                      <a:r>
                        <a:rPr lang="en-US" sz="1800" b="1" u="none" strike="noStrike" cap="none" dirty="0">
                          <a:solidFill>
                            <a:schemeClr val="bg1"/>
                          </a:solidFill>
                          <a:latin typeface="Calibri" panose="020F0502020204030204" pitchFamily="34" charset="0"/>
                        </a:rPr>
                        <a:t>Title</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800" b="1" dirty="0">
                          <a:solidFill>
                            <a:schemeClr val="bg1"/>
                          </a:solidFill>
                          <a:latin typeface="Calibri" panose="020F0502020204030204" pitchFamily="34" charset="0"/>
                        </a:rPr>
                        <a:t>Description</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800" b="1" dirty="0">
                          <a:solidFill>
                            <a:schemeClr val="bg1"/>
                          </a:solidFill>
                          <a:latin typeface="Calibri" panose="020F0502020204030204" pitchFamily="34" charset="0"/>
                        </a:rPr>
                        <a:t>Impact</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800" b="1" dirty="0">
                          <a:solidFill>
                            <a:schemeClr val="bg1"/>
                          </a:solidFill>
                          <a:latin typeface="Calibri" panose="020F0502020204030204" pitchFamily="34" charset="0"/>
                        </a:rPr>
                        <a:t>Mitigation and Schedule</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879395">
                <a:tc>
                  <a:txBody>
                    <a:bodyPr/>
                    <a:lstStyle/>
                    <a:p>
                      <a:pPr marL="0" marR="0" lvl="0" indent="0" algn="l" rtl="0">
                        <a:spcBef>
                          <a:spcPts val="0"/>
                        </a:spcBef>
                        <a:buSzPct val="25000"/>
                        <a:buNone/>
                      </a:pPr>
                      <a:r>
                        <a:rPr lang="en-US" sz="1400" dirty="0">
                          <a:latin typeface="Calibri" panose="020F0502020204030204" pitchFamily="34" charset="0"/>
                        </a:rPr>
                        <a:t>Incorrect statistics in CONUS metadata</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a:latin typeface="Calibri" panose="020F0502020204030204" pitchFamily="34" charset="0"/>
                        </a:rPr>
                        <a:t>DSR</a:t>
                      </a:r>
                      <a:r>
                        <a:rPr lang="en-US" sz="1400" baseline="0" dirty="0">
                          <a:latin typeface="Calibri" panose="020F0502020204030204" pitchFamily="34" charset="0"/>
                        </a:rPr>
                        <a:t> and RSR statistics (mean, max, min, standard deviation) in metadata are likely incorrect in CONUS product.</a:t>
                      </a:r>
                      <a:endParaRPr lang="en-US" sz="14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400" dirty="0">
                          <a:solidFill>
                            <a:schemeClr val="bg1"/>
                          </a:solidFill>
                          <a:latin typeface="Calibri" panose="020F0502020204030204" pitchFamily="34" charset="0"/>
                        </a:rPr>
                        <a:t>Hinders usage and getting information from it.</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400" baseline="0" dirty="0">
                          <a:latin typeface="Calibri" panose="020F0502020204030204" pitchFamily="34" charset="0"/>
                        </a:rPr>
                        <a:t>Issue is now only present in M4 CONUS.</a:t>
                      </a:r>
                    </a:p>
                    <a:p>
                      <a:pPr marL="0" marR="0" lvl="0" indent="0" algn="l" rtl="0">
                        <a:lnSpc>
                          <a:spcPct val="100000"/>
                        </a:lnSpc>
                        <a:spcBef>
                          <a:spcPts val="0"/>
                        </a:spcBef>
                        <a:spcAft>
                          <a:spcPts val="0"/>
                        </a:spcAft>
                        <a:buClr>
                          <a:schemeClr val="dk1"/>
                        </a:buClr>
                        <a:buSzPct val="25000"/>
                        <a:buFont typeface="Calibri"/>
                        <a:buNone/>
                      </a:pPr>
                      <a:r>
                        <a:rPr lang="en-US" sz="1400" b="1" baseline="0" dirty="0">
                          <a:latin typeface="Calibri" panose="020F0502020204030204" pitchFamily="34" charset="0"/>
                        </a:rPr>
                        <a:t>Expected to be corrected in the Enterprise version.</a:t>
                      </a:r>
                      <a:endParaRPr lang="en-US" sz="1400" b="1"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15746916"/>
              </p:ext>
            </p:extLst>
          </p:nvPr>
        </p:nvGraphicFramePr>
        <p:xfrm>
          <a:off x="722278" y="4728048"/>
          <a:ext cx="7699443" cy="1584960"/>
        </p:xfrm>
        <a:graphic>
          <a:graphicData uri="http://schemas.openxmlformats.org/drawingml/2006/table">
            <a:tbl>
              <a:tblPr firstRow="1" bandRow="1">
                <a:tableStyleId>{1DA869AD-AC64-4E45-B35F-26F21F98B5B5}</a:tableStyleId>
              </a:tblPr>
              <a:tblGrid>
                <a:gridCol w="2219363">
                  <a:extLst>
                    <a:ext uri="{9D8B030D-6E8A-4147-A177-3AD203B41FA5}">
                      <a16:colId xmlns:a16="http://schemas.microsoft.com/office/drawing/2014/main" val="3197546001"/>
                    </a:ext>
                  </a:extLst>
                </a:gridCol>
                <a:gridCol w="1232194">
                  <a:extLst>
                    <a:ext uri="{9D8B030D-6E8A-4147-A177-3AD203B41FA5}">
                      <a16:colId xmlns:a16="http://schemas.microsoft.com/office/drawing/2014/main" val="3068684400"/>
                    </a:ext>
                  </a:extLst>
                </a:gridCol>
                <a:gridCol w="1415962">
                  <a:extLst>
                    <a:ext uri="{9D8B030D-6E8A-4147-A177-3AD203B41FA5}">
                      <a16:colId xmlns:a16="http://schemas.microsoft.com/office/drawing/2014/main" val="3466011753"/>
                    </a:ext>
                  </a:extLst>
                </a:gridCol>
                <a:gridCol w="1415962">
                  <a:extLst>
                    <a:ext uri="{9D8B030D-6E8A-4147-A177-3AD203B41FA5}">
                      <a16:colId xmlns:a16="http://schemas.microsoft.com/office/drawing/2014/main" val="1065907400"/>
                    </a:ext>
                  </a:extLst>
                </a:gridCol>
                <a:gridCol w="1415962">
                  <a:extLst>
                    <a:ext uri="{9D8B030D-6E8A-4147-A177-3AD203B41FA5}">
                      <a16:colId xmlns:a16="http://schemas.microsoft.com/office/drawing/2014/main" val="366348099"/>
                    </a:ext>
                  </a:extLst>
                </a:gridCol>
              </a:tblGrid>
              <a:tr h="499404">
                <a:tc>
                  <a:txBody>
                    <a:bodyPr/>
                    <a:lstStyle/>
                    <a:p>
                      <a:pPr algn="ctr"/>
                      <a:r>
                        <a:rPr lang="en-US" sz="1800" dirty="0"/>
                        <a:t>Source</a:t>
                      </a:r>
                      <a:endParaRPr lang="en-US" sz="1800" b="1" dirty="0"/>
                    </a:p>
                  </a:txBody>
                  <a:tcPr/>
                </a:tc>
                <a:tc>
                  <a:txBody>
                    <a:bodyPr/>
                    <a:lstStyle/>
                    <a:p>
                      <a:pPr algn="ctr"/>
                      <a:r>
                        <a:rPr lang="en-US" sz="1800" dirty="0"/>
                        <a:t>Min.</a:t>
                      </a:r>
                    </a:p>
                    <a:p>
                      <a:pPr algn="ctr"/>
                      <a:r>
                        <a:rPr lang="en-US" sz="1400" dirty="0"/>
                        <a:t>(W m</a:t>
                      </a:r>
                      <a:r>
                        <a:rPr lang="en-US" sz="1400" baseline="30000" dirty="0"/>
                        <a:t>-2</a:t>
                      </a:r>
                      <a:r>
                        <a:rPr lang="en-US" sz="1400" dirty="0"/>
                        <a:t>)</a:t>
                      </a:r>
                      <a:endParaRPr lang="en-US" sz="1400" b="1" dirty="0"/>
                    </a:p>
                  </a:txBody>
                  <a:tcPr/>
                </a:tc>
                <a:tc>
                  <a:txBody>
                    <a:bodyPr/>
                    <a:lstStyle/>
                    <a:p>
                      <a:pPr algn="ctr"/>
                      <a:r>
                        <a:rPr lang="en-US" sz="1800" dirty="0"/>
                        <a:t>Max.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(W m</a:t>
                      </a:r>
                      <a:r>
                        <a:rPr lang="en-US" sz="1400" baseline="30000" dirty="0"/>
                        <a:t>-2</a:t>
                      </a:r>
                      <a:r>
                        <a:rPr lang="en-US" sz="1400" dirty="0"/>
                        <a:t>)</a:t>
                      </a:r>
                      <a:endParaRPr lang="en-US" sz="1400" b="1" dirty="0"/>
                    </a:p>
                  </a:txBody>
                  <a:tcPr/>
                </a:tc>
                <a:tc>
                  <a:txBody>
                    <a:bodyPr/>
                    <a:lstStyle/>
                    <a:p>
                      <a:pPr algn="ctr"/>
                      <a:r>
                        <a:rPr lang="en-US" sz="1800" dirty="0"/>
                        <a:t>Mean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(W m</a:t>
                      </a:r>
                      <a:r>
                        <a:rPr lang="en-US" sz="1400" baseline="30000" dirty="0"/>
                        <a:t>-2</a:t>
                      </a:r>
                      <a:r>
                        <a:rPr lang="en-US" sz="1400" dirty="0"/>
                        <a:t>)</a:t>
                      </a:r>
                      <a:endParaRPr lang="en-US" sz="1400" b="1" dirty="0"/>
                    </a:p>
                  </a:txBody>
                  <a:tcPr/>
                </a:tc>
                <a:tc>
                  <a:txBody>
                    <a:bodyPr/>
                    <a:lstStyle/>
                    <a:p>
                      <a:pPr algn="ctr"/>
                      <a:r>
                        <a:rPr lang="en-US" sz="1800" dirty="0" err="1"/>
                        <a:t>StdDev</a:t>
                      </a:r>
                      <a:endParaRPr lang="en-US" sz="180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400" dirty="0"/>
                        <a:t>(W m</a:t>
                      </a:r>
                      <a:r>
                        <a:rPr lang="en-US" sz="1400" baseline="30000" dirty="0"/>
                        <a:t>-2</a:t>
                      </a:r>
                      <a:r>
                        <a:rPr lang="en-US" sz="1400" dirty="0"/>
                        <a:t>)</a:t>
                      </a:r>
                      <a:endParaRPr lang="en-US" sz="1400" b="1" dirty="0"/>
                    </a:p>
                  </a:txBody>
                  <a:tcPr/>
                </a:tc>
                <a:extLst>
                  <a:ext uri="{0D108BD9-81ED-4DB2-BD59-A6C34878D82A}">
                    <a16:rowId xmlns:a16="http://schemas.microsoft.com/office/drawing/2014/main" val="3702844471"/>
                  </a:ext>
                </a:extLst>
              </a:tr>
              <a:tr h="289129">
                <a:tc>
                  <a:txBody>
                    <a:bodyPr/>
                    <a:lstStyle/>
                    <a:p>
                      <a:pPr algn="ctr"/>
                      <a:r>
                        <a:rPr lang="en-US" sz="1600" dirty="0"/>
                        <a:t>Ground System</a:t>
                      </a:r>
                      <a:endParaRPr lang="en-US" sz="1600" b="1" dirty="0"/>
                    </a:p>
                  </a:txBody>
                  <a:tcPr/>
                </a:tc>
                <a:tc>
                  <a:txBody>
                    <a:bodyPr/>
                    <a:lstStyle/>
                    <a:p>
                      <a:pPr algn="r"/>
                      <a:r>
                        <a:rPr lang="en-US" sz="1600" b="0" dirty="0"/>
                        <a:t>6.7</a:t>
                      </a:r>
                    </a:p>
                  </a:txBody>
                  <a:tcPr anchor="ctr"/>
                </a:tc>
                <a:tc>
                  <a:txBody>
                    <a:bodyPr/>
                    <a:lstStyle/>
                    <a:p>
                      <a:pPr algn="r" fontAlgn="b"/>
                      <a:r>
                        <a:rPr lang="en-US" sz="1600" u="none" strike="noStrike" dirty="0">
                          <a:effectLst/>
                        </a:rPr>
                        <a:t>918.49*</a:t>
                      </a:r>
                      <a:endParaRPr lang="en-US" sz="1600" b="1" i="0" u="none" strike="noStrike" dirty="0">
                        <a:solidFill>
                          <a:srgbClr val="000000"/>
                        </a:solidFill>
                        <a:effectLst/>
                        <a:latin typeface="Calibri" panose="020F0502020204030204" pitchFamily="34" charset="0"/>
                      </a:endParaRPr>
                    </a:p>
                  </a:txBody>
                  <a:tcPr anchor="ctr"/>
                </a:tc>
                <a:tc>
                  <a:txBody>
                    <a:bodyPr/>
                    <a:lstStyle/>
                    <a:p>
                      <a:pPr algn="r" fontAlgn="b"/>
                      <a:r>
                        <a:rPr lang="en-US" sz="1600" u="none" strike="noStrike" dirty="0">
                          <a:effectLst/>
                        </a:rPr>
                        <a:t>381.63</a:t>
                      </a:r>
                      <a:endParaRPr lang="en-US" sz="1600" b="1" i="0" u="none" strike="noStrike" dirty="0">
                        <a:solidFill>
                          <a:srgbClr val="000000"/>
                        </a:solidFill>
                        <a:effectLst/>
                        <a:latin typeface="Calibri" panose="020F0502020204030204" pitchFamily="34" charset="0"/>
                      </a:endParaRPr>
                    </a:p>
                  </a:txBody>
                  <a:tcPr anchor="ctr"/>
                </a:tc>
                <a:tc>
                  <a:txBody>
                    <a:bodyPr/>
                    <a:lstStyle/>
                    <a:p>
                      <a:pPr algn="r" fontAlgn="b"/>
                      <a:r>
                        <a:rPr lang="en-US" sz="1600" b="0" i="0" u="none" strike="noStrike" dirty="0">
                          <a:solidFill>
                            <a:srgbClr val="000000"/>
                          </a:solidFill>
                          <a:effectLst/>
                          <a:latin typeface="Calibri" panose="020F0502020204030204" pitchFamily="34" charset="0"/>
                        </a:rPr>
                        <a:t>160.1</a:t>
                      </a:r>
                    </a:p>
                  </a:txBody>
                  <a:tcPr anchor="ctr"/>
                </a:tc>
                <a:extLst>
                  <a:ext uri="{0D108BD9-81ED-4DB2-BD59-A6C34878D82A}">
                    <a16:rowId xmlns:a16="http://schemas.microsoft.com/office/drawing/2014/main" val="1105077243"/>
                  </a:ext>
                </a:extLst>
              </a:tr>
              <a:tr h="289129">
                <a:tc>
                  <a:txBody>
                    <a:bodyPr/>
                    <a:lstStyle/>
                    <a:p>
                      <a:pPr algn="ctr"/>
                      <a:r>
                        <a:rPr lang="en-US" sz="1600" dirty="0"/>
                        <a:t>AWG (All</a:t>
                      </a:r>
                      <a:r>
                        <a:rPr lang="en-US" sz="1600" baseline="0" dirty="0"/>
                        <a:t> DQF)</a:t>
                      </a:r>
                      <a:endParaRPr lang="en-US" sz="1600" b="1" dirty="0"/>
                    </a:p>
                  </a:txBody>
                  <a:tcPr/>
                </a:tc>
                <a:tc>
                  <a:txBody>
                    <a:bodyPr/>
                    <a:lstStyle/>
                    <a:p>
                      <a:pPr algn="r"/>
                      <a:r>
                        <a:rPr lang="en-US" sz="1600" dirty="0"/>
                        <a:t>0.07</a:t>
                      </a:r>
                      <a:endParaRPr lang="en-US" sz="1600" b="1" dirty="0"/>
                    </a:p>
                  </a:txBody>
                  <a:tcPr anchor="ctr"/>
                </a:tc>
                <a:tc>
                  <a:txBody>
                    <a:bodyPr/>
                    <a:lstStyle/>
                    <a:p>
                      <a:pPr algn="r" fontAlgn="b"/>
                      <a:r>
                        <a:rPr lang="en-US" sz="1600" u="none" strike="noStrike" dirty="0">
                          <a:effectLst/>
                        </a:rPr>
                        <a:t>681.15</a:t>
                      </a:r>
                      <a:endParaRPr lang="en-US" sz="1600" b="1" i="0" u="none" strike="noStrike" dirty="0">
                        <a:solidFill>
                          <a:srgbClr val="000000"/>
                        </a:solidFill>
                        <a:effectLst/>
                        <a:latin typeface="Calibri" panose="020F0502020204030204" pitchFamily="34" charset="0"/>
                      </a:endParaRPr>
                    </a:p>
                  </a:txBody>
                  <a:tcPr anchor="ctr"/>
                </a:tc>
                <a:tc>
                  <a:txBody>
                    <a:bodyPr/>
                    <a:lstStyle/>
                    <a:p>
                      <a:pPr algn="r" fontAlgn="b"/>
                      <a:r>
                        <a:rPr lang="en-US" sz="1600" b="0" i="0" u="none" strike="noStrike" dirty="0">
                          <a:solidFill>
                            <a:srgbClr val="000000"/>
                          </a:solidFill>
                          <a:effectLst/>
                          <a:latin typeface="Calibri" panose="020F0502020204030204" pitchFamily="34" charset="0"/>
                        </a:rPr>
                        <a:t>247.9</a:t>
                      </a:r>
                    </a:p>
                  </a:txBody>
                  <a:tcPr anchor="ctr"/>
                </a:tc>
                <a:tc>
                  <a:txBody>
                    <a:bodyPr/>
                    <a:lstStyle/>
                    <a:p>
                      <a:pPr algn="r" fontAlgn="b"/>
                      <a:r>
                        <a:rPr lang="en-US" sz="1600" b="0" i="0" u="none" strike="noStrike" dirty="0">
                          <a:solidFill>
                            <a:srgbClr val="000000"/>
                          </a:solidFill>
                          <a:effectLst/>
                          <a:latin typeface="Calibri" panose="020F0502020204030204" pitchFamily="34" charset="0"/>
                        </a:rPr>
                        <a:t>186.04</a:t>
                      </a:r>
                    </a:p>
                  </a:txBody>
                  <a:tcPr anchor="ctr"/>
                </a:tc>
                <a:extLst>
                  <a:ext uri="{0D108BD9-81ED-4DB2-BD59-A6C34878D82A}">
                    <a16:rowId xmlns:a16="http://schemas.microsoft.com/office/drawing/2014/main" val="2538163557"/>
                  </a:ext>
                </a:extLst>
              </a:tr>
              <a:tr h="289129">
                <a:tc>
                  <a:txBody>
                    <a:bodyPr/>
                    <a:lstStyle/>
                    <a:p>
                      <a:pPr algn="ctr"/>
                      <a:r>
                        <a:rPr lang="en-US" sz="1600" dirty="0"/>
                        <a:t>AWG (Good</a:t>
                      </a:r>
                      <a:r>
                        <a:rPr lang="en-US" sz="1600" baseline="0" dirty="0"/>
                        <a:t> DQF)</a:t>
                      </a:r>
                      <a:endParaRPr lang="en-US" sz="1600" b="1" dirty="0"/>
                    </a:p>
                  </a:txBody>
                  <a:tcPr/>
                </a:tc>
                <a:tc>
                  <a:txBody>
                    <a:bodyPr/>
                    <a:lstStyle/>
                    <a:p>
                      <a:pPr algn="r"/>
                      <a:r>
                        <a:rPr lang="en-US" sz="1600" dirty="0"/>
                        <a:t>6.7</a:t>
                      </a:r>
                      <a:endParaRPr lang="en-US" sz="1600" b="1" dirty="0"/>
                    </a:p>
                  </a:txBody>
                  <a:tcPr anchor="ctr"/>
                </a:tc>
                <a:tc>
                  <a:txBody>
                    <a:bodyPr/>
                    <a:lstStyle/>
                    <a:p>
                      <a:pPr algn="r" fontAlgn="b"/>
                      <a:r>
                        <a:rPr lang="en-US" sz="1600" b="0" i="0" u="none" strike="noStrike" dirty="0">
                          <a:solidFill>
                            <a:srgbClr val="000000"/>
                          </a:solidFill>
                          <a:effectLst/>
                          <a:latin typeface="Calibri" panose="020F0502020204030204" pitchFamily="34" charset="0"/>
                        </a:rPr>
                        <a:t>681.15</a:t>
                      </a:r>
                    </a:p>
                  </a:txBody>
                  <a:tcPr anchor="ctr"/>
                </a:tc>
                <a:tc>
                  <a:txBody>
                    <a:bodyPr/>
                    <a:lstStyle/>
                    <a:p>
                      <a:pPr algn="r" fontAlgn="b"/>
                      <a:r>
                        <a:rPr lang="en-US" sz="1600" b="0" i="0" u="none" strike="noStrike" dirty="0">
                          <a:solidFill>
                            <a:srgbClr val="000000"/>
                          </a:solidFill>
                          <a:effectLst/>
                          <a:latin typeface="Calibri" panose="020F0502020204030204" pitchFamily="34" charset="0"/>
                        </a:rPr>
                        <a:t>391.64</a:t>
                      </a:r>
                    </a:p>
                  </a:txBody>
                  <a:tcPr anchor="ctr"/>
                </a:tc>
                <a:tc>
                  <a:txBody>
                    <a:bodyPr/>
                    <a:lstStyle/>
                    <a:p>
                      <a:pPr algn="r" fontAlgn="b"/>
                      <a:r>
                        <a:rPr lang="en-US" sz="1600" b="0" i="0" u="none" strike="noStrike" dirty="0">
                          <a:solidFill>
                            <a:srgbClr val="000000"/>
                          </a:solidFill>
                          <a:effectLst/>
                          <a:latin typeface="Calibri" panose="020F0502020204030204" pitchFamily="34" charset="0"/>
                        </a:rPr>
                        <a:t>129.7</a:t>
                      </a:r>
                    </a:p>
                  </a:txBody>
                  <a:tcPr anchor="ctr"/>
                </a:tc>
                <a:extLst>
                  <a:ext uri="{0D108BD9-81ED-4DB2-BD59-A6C34878D82A}">
                    <a16:rowId xmlns:a16="http://schemas.microsoft.com/office/drawing/2014/main" val="3183075478"/>
                  </a:ext>
                </a:extLst>
              </a:tr>
            </a:tbl>
          </a:graphicData>
        </a:graphic>
      </p:graphicFrame>
      <p:sp>
        <p:nvSpPr>
          <p:cNvPr id="8" name="TextBox 7"/>
          <p:cNvSpPr txBox="1"/>
          <p:nvPr/>
        </p:nvSpPr>
        <p:spPr>
          <a:xfrm>
            <a:off x="724709" y="6313008"/>
            <a:ext cx="3614229" cy="307777"/>
          </a:xfrm>
          <a:prstGeom prst="rect">
            <a:avLst/>
          </a:prstGeom>
          <a:noFill/>
        </p:spPr>
        <p:txBody>
          <a:bodyPr wrap="square" rtlCol="0">
            <a:spAutoFit/>
          </a:bodyPr>
          <a:lstStyle/>
          <a:p>
            <a:r>
              <a:rPr lang="en-US" dirty="0">
                <a:solidFill>
                  <a:schemeClr val="bg1"/>
                </a:solidFill>
              </a:rPr>
              <a:t>*Value not found in the DSR data. </a:t>
            </a:r>
          </a:p>
        </p:txBody>
      </p:sp>
      <p:grpSp>
        <p:nvGrpSpPr>
          <p:cNvPr id="9" name="Group 8">
            <a:extLst>
              <a:ext uri="{FF2B5EF4-FFF2-40B4-BE49-F238E27FC236}">
                <a16:creationId xmlns:a16="http://schemas.microsoft.com/office/drawing/2014/main" id="{E1A09639-F5D9-42CF-A419-58A8085755E7}"/>
              </a:ext>
            </a:extLst>
          </p:cNvPr>
          <p:cNvGrpSpPr/>
          <p:nvPr/>
        </p:nvGrpSpPr>
        <p:grpSpPr>
          <a:xfrm>
            <a:off x="2307363" y="2647966"/>
            <a:ext cx="4529271" cy="274320"/>
            <a:chOff x="2284998" y="6394219"/>
            <a:chExt cx="4529271" cy="274320"/>
          </a:xfrm>
        </p:grpSpPr>
        <p:sp>
          <p:nvSpPr>
            <p:cNvPr id="10" name="TextBox 9">
              <a:extLst>
                <a:ext uri="{FF2B5EF4-FFF2-40B4-BE49-F238E27FC236}">
                  <a16:creationId xmlns:a16="http://schemas.microsoft.com/office/drawing/2014/main" id="{25B88CC5-443B-4EDD-A587-C8EE1F0D3D6C}"/>
                </a:ext>
              </a:extLst>
            </p:cNvPr>
            <p:cNvSpPr txBox="1"/>
            <p:nvPr/>
          </p:nvSpPr>
          <p:spPr>
            <a:xfrm>
              <a:off x="2284998" y="6394219"/>
              <a:ext cx="1627339" cy="274320"/>
            </a:xfrm>
            <a:prstGeom prst="rect">
              <a:avLst/>
            </a:prstGeom>
            <a:solidFill>
              <a:srgbClr val="00B050"/>
            </a:solidFill>
          </p:spPr>
          <p:txBody>
            <a:bodyPr wrap="square" rtlCol="0">
              <a:spAutoFit/>
            </a:bodyPr>
            <a:lstStyle/>
            <a:p>
              <a:pPr algn="ctr"/>
              <a:r>
                <a:rPr lang="en-US" sz="1200" dirty="0">
                  <a:solidFill>
                    <a:schemeClr val="bg1"/>
                  </a:solidFill>
                  <a:latin typeface="Calibri" panose="020F0502020204030204" pitchFamily="34" charset="0"/>
                </a:rPr>
                <a:t>Little Impact</a:t>
              </a:r>
            </a:p>
          </p:txBody>
        </p:sp>
        <p:sp>
          <p:nvSpPr>
            <p:cNvPr id="11" name="TextBox 10">
              <a:extLst>
                <a:ext uri="{FF2B5EF4-FFF2-40B4-BE49-F238E27FC236}">
                  <a16:creationId xmlns:a16="http://schemas.microsoft.com/office/drawing/2014/main" id="{A8D0794C-6902-490E-A86C-0D9C37B0A485}"/>
                </a:ext>
              </a:extLst>
            </p:cNvPr>
            <p:cNvSpPr txBox="1"/>
            <p:nvPr/>
          </p:nvSpPr>
          <p:spPr>
            <a:xfrm>
              <a:off x="3843993" y="6394219"/>
              <a:ext cx="1484125" cy="274320"/>
            </a:xfrm>
            <a:prstGeom prst="rect">
              <a:avLst/>
            </a:prstGeom>
            <a:solidFill>
              <a:srgbClr val="FFFF00"/>
            </a:solidFill>
          </p:spPr>
          <p:txBody>
            <a:bodyPr wrap="square" rtlCol="0">
              <a:spAutoFit/>
            </a:bodyPr>
            <a:lstStyle/>
            <a:p>
              <a:pPr algn="ctr"/>
              <a:r>
                <a:rPr lang="en-US" sz="1200" dirty="0">
                  <a:latin typeface="Calibri" panose="020F0502020204030204" pitchFamily="34" charset="0"/>
                </a:rPr>
                <a:t>Moderate Impact</a:t>
              </a:r>
            </a:p>
          </p:txBody>
        </p:sp>
        <p:sp>
          <p:nvSpPr>
            <p:cNvPr id="12" name="TextBox 11">
              <a:extLst>
                <a:ext uri="{FF2B5EF4-FFF2-40B4-BE49-F238E27FC236}">
                  <a16:creationId xmlns:a16="http://schemas.microsoft.com/office/drawing/2014/main" id="{5479E7E1-A069-47D9-BF12-8600B057E37E}"/>
                </a:ext>
              </a:extLst>
            </p:cNvPr>
            <p:cNvSpPr txBox="1"/>
            <p:nvPr/>
          </p:nvSpPr>
          <p:spPr>
            <a:xfrm>
              <a:off x="5334870" y="6394219"/>
              <a:ext cx="1479399" cy="274320"/>
            </a:xfrm>
            <a:prstGeom prst="rect">
              <a:avLst/>
            </a:prstGeom>
            <a:solidFill>
              <a:srgbClr val="FF0000"/>
            </a:solidFill>
          </p:spPr>
          <p:txBody>
            <a:bodyPr wrap="square" rtlCol="0">
              <a:spAutoFit/>
            </a:bodyPr>
            <a:lstStyle/>
            <a:p>
              <a:pPr algn="ctr"/>
              <a:r>
                <a:rPr lang="en-US" sz="1200" dirty="0">
                  <a:solidFill>
                    <a:schemeClr val="bg1"/>
                  </a:solidFill>
                  <a:latin typeface="Calibri" panose="020F0502020204030204" pitchFamily="34" charset="0"/>
                </a:rPr>
                <a:t>Big Impact</a:t>
              </a:r>
            </a:p>
          </p:txBody>
        </p:sp>
      </p:grpSp>
    </p:spTree>
    <p:extLst>
      <p:ext uri="{BB962C8B-B14F-4D97-AF65-F5344CB8AC3E}">
        <p14:creationId xmlns:p14="http://schemas.microsoft.com/office/powerpoint/2010/main" val="4011568603"/>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275796</TotalTime>
  <Words>6359</Words>
  <Application>Microsoft Office PowerPoint</Application>
  <PresentationFormat>On-screen Show (4:3)</PresentationFormat>
  <Paragraphs>941</Paragraphs>
  <Slides>78</Slides>
  <Notes>46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78</vt:i4>
      </vt:variant>
    </vt:vector>
  </HeadingPairs>
  <TitlesOfParts>
    <vt:vector size="82" baseType="lpstr">
      <vt:lpstr>Times New Roman</vt:lpstr>
      <vt:lpstr>Calibri</vt:lpstr>
      <vt:lpstr>Arial</vt:lpstr>
      <vt:lpstr>Custom Design</vt:lpstr>
      <vt:lpstr>GOES-18 ABI L2+ SW Radiation Budget (SRB) Provisional PS-PVR</vt:lpstr>
      <vt:lpstr>Outline</vt:lpstr>
      <vt:lpstr>Product Overview: RSR</vt:lpstr>
      <vt:lpstr>Product Overview: DSR</vt:lpstr>
      <vt:lpstr>GOES-R DSR/RSR Product  Precedence Chain</vt:lpstr>
      <vt:lpstr>Pre-Provisional Time-Line</vt:lpstr>
      <vt:lpstr>ADRs IN PROGRESS PRIOR TO GOES-18 SRB PROVISIONAL REVIEW</vt:lpstr>
      <vt:lpstr>ADRs in Progress</vt:lpstr>
      <vt:lpstr>Issues with no ADR</vt:lpstr>
      <vt:lpstr>Product Quality Evaluation</vt:lpstr>
      <vt:lpstr>Provisional PLPTs </vt:lpstr>
      <vt:lpstr>Application of PLPT Analysis  Tests to Domains</vt:lpstr>
      <vt:lpstr>GOES-18 Data Used in this Review</vt:lpstr>
      <vt:lpstr>Visual and Quantitative Comparisons: Comparison with GOES-17</vt:lpstr>
      <vt:lpstr>G18/G17 FD DSR Comparison 21 UTC on 8/11/22</vt:lpstr>
      <vt:lpstr>G18/G17 FD RSR Comparison 21 UTC on 8/11/22</vt:lpstr>
      <vt:lpstr>Flux difference at 21 UTC on 8/11/22</vt:lpstr>
      <vt:lpstr>G18/G17 CONUS DSR Comparison: 21 UTC on 8/11/22</vt:lpstr>
      <vt:lpstr>G18/G17 CONUS RSR Comparison: 21 UTC on 8/11/22</vt:lpstr>
      <vt:lpstr>Flux difference at 21 UTC on 8/11/2022</vt:lpstr>
      <vt:lpstr>Summary of PLPT tasks 01 and 02</vt:lpstr>
      <vt:lpstr>Summary of PLPT tasks 03-05</vt:lpstr>
      <vt:lpstr>Comparison with Reference data</vt:lpstr>
      <vt:lpstr>Definitions of Metrics for Quantitative Comparisons</vt:lpstr>
      <vt:lpstr>Comparison of GOES-18 RSR with CERES RSR</vt:lpstr>
      <vt:lpstr>PLPT Task ABI-FD_RSR06</vt:lpstr>
      <vt:lpstr>PLPT Task ABI-FD_RSR06</vt:lpstr>
      <vt:lpstr>PLPT Task ABI-FD_RSR06</vt:lpstr>
      <vt:lpstr>PLPT Task ABI-CONUS_RSR07</vt:lpstr>
      <vt:lpstr>PLPT Task ABI-CONUS_RSR07</vt:lpstr>
      <vt:lpstr>PLPT Task ABI-CONUS_RSR07</vt:lpstr>
      <vt:lpstr>Comparison of GOES-18 DSR with SURFRAD and SOLRAD DSR</vt:lpstr>
      <vt:lpstr>Reference Data for  Quantitative Evaluation of DSR</vt:lpstr>
      <vt:lpstr>PLPT Task ABI-FD_DSR07</vt:lpstr>
      <vt:lpstr>PLPT Task ABI-CONUS_DSR07</vt:lpstr>
      <vt:lpstr>G18 and G17 DSR comparison over the same ground stations</vt:lpstr>
      <vt:lpstr>Summary of G18 vs. Reference RSR and DSR Comparison</vt:lpstr>
      <vt:lpstr>Impact of cloud phase</vt:lpstr>
      <vt:lpstr>Method of analysis</vt:lpstr>
      <vt:lpstr>CONUS G18-G17 DSR and RSR differences vs. cloudy types</vt:lpstr>
      <vt:lpstr>Impact on DSR at different time of day</vt:lpstr>
      <vt:lpstr>Summary of cloud phase impact</vt:lpstr>
      <vt:lpstr>Provisional Maturity Assessment</vt:lpstr>
      <vt:lpstr>Provisional Validation</vt:lpstr>
      <vt:lpstr>Provisional Validation</vt:lpstr>
      <vt:lpstr>Path to full Validation Maturity</vt:lpstr>
      <vt:lpstr>Issues and Status ADRs Potentially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Supplements  Supplement A: Visual Inspection of MESO product Supplement B: Visual Inspection of M4 product Supplement C: Comparison with GOES-16 Supplement D: Empirical NTB Supplement E: Impact of G18 ABI Band 2 calibration adjustment</vt:lpstr>
      <vt:lpstr>Supplement A Visual Inspection of meso product</vt:lpstr>
      <vt:lpstr>PLPT Task ABI-MESO_DSR03</vt:lpstr>
      <vt:lpstr>PLPT Task ABI-MESO_DSR03</vt:lpstr>
      <vt:lpstr>Supplement B Visual Inspection of M4 product</vt:lpstr>
      <vt:lpstr>PLPT Task ABI-FD_RSR04</vt:lpstr>
      <vt:lpstr>PLPT Task ABI-FD_DSR04</vt:lpstr>
      <vt:lpstr>PLPT Task ABI-CONUS_RSR05</vt:lpstr>
      <vt:lpstr>PLPT Task ABI-CONUS_DSR05</vt:lpstr>
      <vt:lpstr>Visual Comparison Summary</vt:lpstr>
      <vt:lpstr>Supplement C Comparison with GOES-16</vt:lpstr>
      <vt:lpstr>Data used</vt:lpstr>
      <vt:lpstr>G18/G16 CONUS Flux Comparison: 21 UTC on 8/11/22</vt:lpstr>
      <vt:lpstr>G18/G16 CONUS Flux Comparison: 21 UTC on 8/11/22</vt:lpstr>
      <vt:lpstr>Flux difference in the overlap area at 21 UTC on 8/11/22</vt:lpstr>
      <vt:lpstr>G18/G16 FD Flux Comparison: 21 UTC on 8/11/22</vt:lpstr>
      <vt:lpstr>G18/G16 FD Flux Comparison: 21 UTC on 8/11/22</vt:lpstr>
      <vt:lpstr>Flux difference in overlap area at 21 UTC on 8/11/22</vt:lpstr>
      <vt:lpstr>CONUS DSR comparison over same stations</vt:lpstr>
      <vt:lpstr>Supplement D Empirical NTB</vt:lpstr>
      <vt:lpstr>Data Set and Strategy</vt:lpstr>
      <vt:lpstr>G18 baseline and (offline) EPS RSRF: 21 UTC on 9/29/22</vt:lpstr>
      <vt:lpstr>G18 RSRF comparison with CERES/Terra on 9/29/22</vt:lpstr>
      <vt:lpstr>Supplement E Impact of G18 ABI Band 2 calibration adjustment</vt:lpstr>
      <vt:lpstr>Data Set and Strategy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Wayne M. (GSFC-4160)[NOAA]</dc:creator>
  <cp:lastModifiedBy>Istvan Laszlo</cp:lastModifiedBy>
  <cp:revision>1634</cp:revision>
  <dcterms:modified xsi:type="dcterms:W3CDTF">2022-11-08T14:16:21Z</dcterms:modified>
</cp:coreProperties>
</file>